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  <p:sldMasterId id="2147483708" r:id="rId6"/>
  </p:sldMasterIdLst>
  <p:notesMasterIdLst>
    <p:notesMasterId r:id="rId55"/>
  </p:notesMasterIdLst>
  <p:handoutMasterIdLst>
    <p:handoutMasterId r:id="rId56"/>
  </p:handoutMasterIdLst>
  <p:sldIdLst>
    <p:sldId id="316" r:id="rId7"/>
    <p:sldId id="381" r:id="rId8"/>
    <p:sldId id="380" r:id="rId9"/>
    <p:sldId id="256" r:id="rId10"/>
    <p:sldId id="297" r:id="rId11"/>
    <p:sldId id="258" r:id="rId12"/>
    <p:sldId id="317" r:id="rId13"/>
    <p:sldId id="295" r:id="rId14"/>
    <p:sldId id="313" r:id="rId15"/>
    <p:sldId id="272" r:id="rId16"/>
    <p:sldId id="307" r:id="rId17"/>
    <p:sldId id="259" r:id="rId18"/>
    <p:sldId id="269" r:id="rId19"/>
    <p:sldId id="271" r:id="rId20"/>
    <p:sldId id="274" r:id="rId21"/>
    <p:sldId id="376" r:id="rId22"/>
    <p:sldId id="378" r:id="rId23"/>
    <p:sldId id="379" r:id="rId24"/>
    <p:sldId id="296" r:id="rId25"/>
    <p:sldId id="278" r:id="rId26"/>
    <p:sldId id="275" r:id="rId27"/>
    <p:sldId id="280" r:id="rId28"/>
    <p:sldId id="319" r:id="rId29"/>
    <p:sldId id="327" r:id="rId30"/>
    <p:sldId id="321" r:id="rId31"/>
    <p:sldId id="323" r:id="rId32"/>
    <p:sldId id="325" r:id="rId33"/>
    <p:sldId id="326" r:id="rId34"/>
    <p:sldId id="328" r:id="rId35"/>
    <p:sldId id="329" r:id="rId36"/>
    <p:sldId id="281" r:id="rId37"/>
    <p:sldId id="330" r:id="rId38"/>
    <p:sldId id="310" r:id="rId39"/>
    <p:sldId id="279" r:id="rId40"/>
    <p:sldId id="377" r:id="rId41"/>
    <p:sldId id="331" r:id="rId42"/>
    <p:sldId id="314" r:id="rId43"/>
    <p:sldId id="305" r:id="rId44"/>
    <p:sldId id="306" r:id="rId45"/>
    <p:sldId id="382" r:id="rId46"/>
    <p:sldId id="291" r:id="rId47"/>
    <p:sldId id="332" r:id="rId48"/>
    <p:sldId id="335" r:id="rId49"/>
    <p:sldId id="318" r:id="rId50"/>
    <p:sldId id="337" r:id="rId51"/>
    <p:sldId id="343" r:id="rId52"/>
    <p:sldId id="344" r:id="rId53"/>
    <p:sldId id="348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3D3925-78AE-46DB-B203-7D7AB4254A2D}">
          <p14:sldIdLst>
            <p14:sldId id="316"/>
            <p14:sldId id="381"/>
            <p14:sldId id="380"/>
            <p14:sldId id="256"/>
            <p14:sldId id="297"/>
            <p14:sldId id="258"/>
            <p14:sldId id="317"/>
            <p14:sldId id="295"/>
            <p14:sldId id="313"/>
            <p14:sldId id="272"/>
            <p14:sldId id="307"/>
            <p14:sldId id="259"/>
            <p14:sldId id="269"/>
            <p14:sldId id="271"/>
            <p14:sldId id="274"/>
            <p14:sldId id="376"/>
            <p14:sldId id="378"/>
            <p14:sldId id="379"/>
            <p14:sldId id="296"/>
            <p14:sldId id="278"/>
            <p14:sldId id="275"/>
            <p14:sldId id="280"/>
            <p14:sldId id="319"/>
            <p14:sldId id="327"/>
            <p14:sldId id="321"/>
            <p14:sldId id="323"/>
            <p14:sldId id="325"/>
            <p14:sldId id="326"/>
            <p14:sldId id="328"/>
            <p14:sldId id="329"/>
            <p14:sldId id="281"/>
            <p14:sldId id="330"/>
            <p14:sldId id="310"/>
            <p14:sldId id="279"/>
            <p14:sldId id="377"/>
            <p14:sldId id="331"/>
            <p14:sldId id="314"/>
            <p14:sldId id="305"/>
            <p14:sldId id="306"/>
            <p14:sldId id="382"/>
            <p14:sldId id="291"/>
            <p14:sldId id="332"/>
            <p14:sldId id="335"/>
            <p14:sldId id="318"/>
            <p14:sldId id="337"/>
            <p14:sldId id="343"/>
            <p14:sldId id="344"/>
            <p14:sldId id="348"/>
          </p14:sldIdLst>
        </p14:section>
        <p14:section name="Untitled Section" id="{9A952CAE-3F46-4AAE-8668-FA41BF1D76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82" d="100"/>
          <a:sy n="82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latin typeface="Arial Black" panose="020B0A04020102020204" pitchFamily="34" charset="0"/>
              </a:rPr>
              <a:t>PHEP Deliverables Per Year</a:t>
            </a:r>
          </a:p>
        </c:rich>
      </c:tx>
      <c:layout>
        <c:manualLayout>
          <c:xMode val="edge"/>
          <c:yMode val="edge"/>
          <c:x val="0.27188121371192231"/>
          <c:y val="2.0997381114040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69-4F9D-AB4A-1BE0C99CEE3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69-4F9D-AB4A-1BE0C99CEE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69-4F9D-AB4A-1BE0C99CEE3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69-4F9D-AB4A-1BE0C99CEE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769-4F9D-AB4A-1BE0C99CEE3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769-4F9D-AB4A-1BE0C99CEE3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769-4F9D-AB4A-1BE0C99CEE3C}"/>
              </c:ext>
            </c:extLst>
          </c:dPt>
          <c:cat>
            <c:strRef>
              <c:f>Sheet1!$A$12:$A$18</c:f>
              <c:strCache>
                <c:ptCount val="7"/>
                <c:pt idx="0">
                  <c:v>BP1701-01Supp</c:v>
                </c:pt>
                <c:pt idx="1">
                  <c:v>BP1701-01</c:v>
                </c:pt>
                <c:pt idx="2">
                  <c:v>BP5</c:v>
                </c:pt>
                <c:pt idx="3">
                  <c:v>BP4</c:v>
                </c:pt>
                <c:pt idx="4">
                  <c:v>BP3</c:v>
                </c:pt>
                <c:pt idx="5">
                  <c:v>BP2</c:v>
                </c:pt>
                <c:pt idx="6">
                  <c:v>BP1</c:v>
                </c:pt>
              </c:strCache>
            </c:strRef>
          </c:cat>
          <c:val>
            <c:numRef>
              <c:f>Sheet1!$B$12:$B$18</c:f>
              <c:numCache>
                <c:formatCode>General</c:formatCode>
                <c:ptCount val="7"/>
                <c:pt idx="0">
                  <c:v>46</c:v>
                </c:pt>
                <c:pt idx="1">
                  <c:v>46</c:v>
                </c:pt>
                <c:pt idx="2">
                  <c:v>47</c:v>
                </c:pt>
                <c:pt idx="3">
                  <c:v>53</c:v>
                </c:pt>
                <c:pt idx="4">
                  <c:v>45</c:v>
                </c:pt>
                <c:pt idx="5">
                  <c:v>32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69-4F9D-AB4A-1BE0C99CE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gapDepth val="164"/>
        <c:shape val="box"/>
        <c:axId val="436714864"/>
        <c:axId val="436715848"/>
        <c:axId val="0"/>
      </c:bar3DChart>
      <c:catAx>
        <c:axId val="436714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US" sz="1400">
                    <a:latin typeface="Arial Black" panose="020B0A0402010202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436715848"/>
        <c:crosses val="autoZero"/>
        <c:auto val="1"/>
        <c:lblAlgn val="ctr"/>
        <c:lblOffset val="100"/>
        <c:noMultiLvlLbl val="0"/>
      </c:catAx>
      <c:valAx>
        <c:axId val="43671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latin typeface="Arial Black" panose="020B0A04020102020204" pitchFamily="34" charset="0"/>
                  </a:rPr>
                  <a:t># Of Deliverbales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71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en-US" sz="2200" baseline="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Extension Requests for BP1701-01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FE-4A0A-9B98-971CB07F3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FE-4A0A-9B98-971CB07F3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FE-4A0A-9B98-971CB07F3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FE-4A0A-9B98-971CB07F32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FE-4A0A-9B98-971CB07F32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5FE-4A0A-9B98-971CB07F3233}"/>
              </c:ext>
            </c:extLst>
          </c:dPt>
          <c:dLbls>
            <c:dLbl>
              <c:idx val="0"/>
              <c:layout>
                <c:manualLayout>
                  <c:x val="-0.12633005249343837"/>
                  <c:y val="0.2044381658175080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61111111111116E-2"/>
                      <c:h val="0.10668642890226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FE-4A0A-9B98-971CB07F3233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5FE-4A0A-9B98-971CB07F3233}"/>
                </c:ext>
              </c:extLst>
            </c:dLbl>
            <c:dLbl>
              <c:idx val="2"/>
              <c:layout>
                <c:manualLayout>
                  <c:x val="7.2899606299212591E-2"/>
                  <c:y val="3.78425196850393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FE-4A0A-9B98-971CB07F3233}"/>
                </c:ext>
              </c:extLst>
            </c:dLbl>
            <c:dLbl>
              <c:idx val="3"/>
              <c:layout>
                <c:manualLayout>
                  <c:x val="5.5127952755905485E-2"/>
                  <c:y val="7.80904739848695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FE-4A0A-9B98-971CB07F3233}"/>
                </c:ext>
              </c:extLst>
            </c:dLbl>
            <c:dLbl>
              <c:idx val="4"/>
              <c:layout>
                <c:manualLayout>
                  <c:x val="3.7394138232720933E-2"/>
                  <c:y val="9.59447274972981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FE-4A0A-9B98-971CB07F3233}"/>
                </c:ext>
              </c:extLst>
            </c:dLbl>
            <c:dLbl>
              <c:idx val="5"/>
              <c:layout>
                <c:manualLayout>
                  <c:x val="1.3156386701662292E-2"/>
                  <c:y val="8.20259379342287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FE-4A0A-9B98-971CB07F323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Events!$C$66:$C$71</c:f>
              <c:strCache>
                <c:ptCount val="6"/>
                <c:pt idx="0">
                  <c:v>Plans</c:v>
                </c:pt>
                <c:pt idx="1">
                  <c:v>Staffing</c:v>
                </c:pt>
                <c:pt idx="2">
                  <c:v>Other</c:v>
                </c:pt>
                <c:pt idx="3">
                  <c:v>Technical Issue</c:v>
                </c:pt>
                <c:pt idx="4">
                  <c:v>No request Submitted &amp; Submitted after due date</c:v>
                </c:pt>
                <c:pt idx="5">
                  <c:v>On Going Response</c:v>
                </c:pt>
              </c:strCache>
            </c:strRef>
          </c:cat>
          <c:val>
            <c:numRef>
              <c:f>Events!$D$66:$D$71</c:f>
              <c:numCache>
                <c:formatCode>General</c:formatCode>
                <c:ptCount val="6"/>
                <c:pt idx="0">
                  <c:v>7</c:v>
                </c:pt>
                <c:pt idx="1">
                  <c:v>19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FE-4A0A-9B98-971CB07F32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6291713535808"/>
          <c:y val="0.21306685193762545"/>
          <c:w val="0.32833708286464192"/>
          <c:h val="0.786933148062374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213898020029"/>
          <c:y val="4.485871504254986E-2"/>
          <c:w val="0.80722307163060925"/>
          <c:h val="0.7931109520400858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4E1-470B-A43D-22D10770C67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4E1-470B-A43D-22D10770C679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14E1-470B-A43D-22D10770C679}"/>
              </c:ext>
            </c:extLst>
          </c:dPt>
          <c:val>
            <c:numRef>
              <c:f>Events!$J$64:$J$67</c:f>
              <c:numCache>
                <c:formatCode>General</c:formatCode>
                <c:ptCount val="4"/>
                <c:pt idx="0">
                  <c:v>18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E1-470B-A43D-22D10770C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99840"/>
        <c:axId val="84960768"/>
      </c:barChart>
      <c:catAx>
        <c:axId val="8449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84960768"/>
        <c:crosses val="autoZero"/>
        <c:auto val="1"/>
        <c:lblAlgn val="ctr"/>
        <c:lblOffset val="100"/>
        <c:noMultiLvlLbl val="0"/>
      </c:catAx>
      <c:valAx>
        <c:axId val="849607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449984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0.12346</cdr:y>
    </cdr:from>
    <cdr:to>
      <cdr:x>0.86364</cdr:x>
      <cdr:y>0.18519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5599" y="762001"/>
          <a:ext cx="5334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Arial Black" panose="020B0A04020102020204" pitchFamily="34" charset="0"/>
            </a:rPr>
            <a:t>47</a:t>
          </a:r>
        </a:p>
      </cdr:txBody>
    </cdr:sp>
  </cdr:relSizeAnchor>
  <cdr:relSizeAnchor xmlns:cdr="http://schemas.openxmlformats.org/drawingml/2006/chartDrawing">
    <cdr:from>
      <cdr:x>0.6</cdr:x>
      <cdr:y>0.23457</cdr:y>
    </cdr:from>
    <cdr:to>
      <cdr:x>0.67273</cdr:x>
      <cdr:y>0.2963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199" y="1447800"/>
          <a:ext cx="609623" cy="3810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32</a:t>
          </a:r>
        </a:p>
      </cdr:txBody>
    </cdr:sp>
  </cdr:relSizeAnchor>
  <cdr:relSizeAnchor xmlns:cdr="http://schemas.openxmlformats.org/drawingml/2006/chartDrawing">
    <cdr:from>
      <cdr:x>0.76364</cdr:x>
      <cdr:y>0.34568</cdr:y>
    </cdr:from>
    <cdr:to>
      <cdr:x>0.82727</cdr:x>
      <cdr:y>0.40741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0799" y="2133600"/>
          <a:ext cx="5334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45</a:t>
          </a:r>
        </a:p>
      </cdr:txBody>
    </cdr:sp>
  </cdr:relSizeAnchor>
  <cdr:relSizeAnchor xmlns:cdr="http://schemas.openxmlformats.org/drawingml/2006/chartDrawing">
    <cdr:from>
      <cdr:x>0.86364</cdr:x>
      <cdr:y>0.45679</cdr:y>
    </cdr:from>
    <cdr:to>
      <cdr:x>0.93636</cdr:x>
      <cdr:y>0.51852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38999" y="28194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53</a:t>
          </a:r>
        </a:p>
      </cdr:txBody>
    </cdr:sp>
  </cdr:relSizeAnchor>
  <cdr:relSizeAnchor xmlns:cdr="http://schemas.openxmlformats.org/drawingml/2006/chartDrawing">
    <cdr:from>
      <cdr:x>0.79091</cdr:x>
      <cdr:y>0.5679</cdr:y>
    </cdr:from>
    <cdr:to>
      <cdr:x>0.85455</cdr:x>
      <cdr:y>0.62963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29399" y="3505200"/>
          <a:ext cx="5334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47</a:t>
          </a:r>
        </a:p>
      </cdr:txBody>
    </cdr:sp>
  </cdr:relSizeAnchor>
  <cdr:relSizeAnchor xmlns:cdr="http://schemas.openxmlformats.org/drawingml/2006/chartDrawing">
    <cdr:from>
      <cdr:x>0.77273</cdr:x>
      <cdr:y>0.67901</cdr:y>
    </cdr:from>
    <cdr:to>
      <cdr:x>0.84545</cdr:x>
      <cdr:y>0.74074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76999" y="41910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46</a:t>
          </a:r>
        </a:p>
      </cdr:txBody>
    </cdr:sp>
  </cdr:relSizeAnchor>
  <cdr:relSizeAnchor xmlns:cdr="http://schemas.openxmlformats.org/drawingml/2006/chartDrawing">
    <cdr:from>
      <cdr:x>0.78182</cdr:x>
      <cdr:y>0.79012</cdr:y>
    </cdr:from>
    <cdr:to>
      <cdr:x>0.84545</cdr:x>
      <cdr:y>0.85185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553199" y="4876800"/>
          <a:ext cx="5334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 Black" panose="020B0A04020102020204" pitchFamily="34" charset="0"/>
            </a:rPr>
            <a:t>46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0.10625</cdr:x>
      <cdr:y>0.94792</cdr:y>
    </cdr:from>
    <cdr:to>
      <cdr:x>0.83333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775" y="2628900"/>
          <a:ext cx="332422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0.21359</cdr:x>
      <cdr:y>0.85151</cdr:y>
    </cdr:from>
    <cdr:to>
      <cdr:x>0.98234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3949879"/>
          <a:ext cx="6033611" cy="688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1st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Qtr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               2nd Qtr.               3rd Qtr.	  4th Qtr.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0.2233</cdr:x>
      <cdr:y>0.36858</cdr:y>
    </cdr:from>
    <cdr:to>
      <cdr:x>0.31068</cdr:x>
      <cdr:y>0.45791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1709723"/>
          <a:ext cx="685800" cy="4143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18</a:t>
          </a:r>
        </a:p>
      </cdr:txBody>
    </cdr:sp>
  </cdr:relSizeAnchor>
  <cdr:relSizeAnchor xmlns:cdr="http://schemas.openxmlformats.org/drawingml/2006/chartDrawing">
    <cdr:from>
      <cdr:x>0.42718</cdr:x>
      <cdr:y>0.6078</cdr:y>
    </cdr:from>
    <cdr:to>
      <cdr:x>0.50485</cdr:x>
      <cdr:y>0.72074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52800" y="2819400"/>
          <a:ext cx="609600" cy="5238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cdr:txBody>
    </cdr:sp>
  </cdr:relSizeAnchor>
  <cdr:relSizeAnchor xmlns:cdr="http://schemas.openxmlformats.org/drawingml/2006/chartDrawing">
    <cdr:from>
      <cdr:x>0.63107</cdr:x>
      <cdr:y>0.6078</cdr:y>
    </cdr:from>
    <cdr:to>
      <cdr:x>0.70874</cdr:x>
      <cdr:y>0.72074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53000" y="2819400"/>
          <a:ext cx="609591" cy="5238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5AD9D-0B87-4EFF-8631-D3B1B81B6EA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E71C-1F8F-4083-87A9-CF80AFFB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1C9AC1-A33D-489D-89D9-7AEE377EA2A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7D0F1-6F04-46FD-B5E2-4989C25C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D0F1-6F04-46FD-B5E2-4989C25C96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FAF-C5BA-49A2-B5D7-00EA59C1E88E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87274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8D1F-969B-436D-A2D6-F9BC2FEDC474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810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FD64-6D20-429A-86D7-9A9FE8DAF32D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8255" y="5334001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AF3D-F7AD-41D4-B1EB-A1863FBB3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63354-02A1-4A8F-A1E0-88FEFAE26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3D65-C05B-497D-894E-AEB09DF4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A227-283A-4961-83BB-FE77614A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9D57-5A50-4987-80A8-FCFBB5BC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BDD5-C2BE-461F-8F3A-C6A13B83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277D-F502-49FA-B21A-78A82058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81ECC-504F-4A59-AEF1-FB374E9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6452-6DC0-4534-8B14-DB1AD90E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BE96-80DD-4C00-8827-5BA5B20F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5874-2891-46FE-BDD2-9B91EB7B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8C41-D3CC-4A01-9484-73888E04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3E691-AA2C-4429-A2A0-1452CF20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56BA-B714-4A4A-B9B8-2211F86F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5280-7D1F-4896-AF05-94C433F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B64D-46BC-4EDC-9E52-AD0F0D7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93E5-1E6D-4CF9-9AE0-AFBFC95E7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2F79C-9774-47F4-9F8B-D556804F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A5E20-9635-45B9-99F2-8A8AB5AE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D53CF-14EA-464C-B7C7-4A48C51A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1B214-CD25-4A8A-9B23-BB663299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1B3B-3F3B-470A-8B2D-980760FF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6002A-1712-4513-9C10-F12255AD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E21D7-975E-4553-B62D-E0DDA4DDB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E9BBE-EF13-4FB4-B272-418B758FD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E932B-594B-42AD-B2FE-3D5D33BE0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0733E-3BEF-43C8-8633-2AE5C8E8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933BC-4983-4E27-9B8D-0BEAAA7C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453CB-58B5-45F2-B3B4-B646189F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094D-6D71-4862-86CB-C03B76B7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8AD39-6223-4200-8ADC-D95A6464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E83D6-59FF-498D-8A87-20F09AD3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B93DE-D1C6-423F-8B65-95749E66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72DBB-9FC1-436D-8A5F-827CB2A0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A414E-4CE8-4AFF-A7FA-7F1C0377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348F-A84D-42D7-BBAD-378C8589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9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496B-6454-4A9C-B746-0F63F0E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CA44-DFDC-4C66-B6BB-887E7D1B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9B38D-19E6-45BF-9D72-FD853E91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909BD-255F-4345-9301-33E2B69E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938DE-E4AF-49F6-A08A-23D7A4D1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1F971-49C4-415C-AAAF-E5AF2971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006F-EACD-415E-97F8-12C55FCE4A5F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10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BB8D-B451-4865-8646-5E8C7950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C8DED-154C-4869-806C-6BDF9E50A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890DE-B0D8-4EAC-9FA4-0BB6463D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7587A-94B3-41CD-AA8D-48399438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943C-9A1B-4332-9049-E1088F9C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F7AF5-AC4F-4A68-A89E-49A4AC58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5D76-E788-4077-8599-CCF2026F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1C177-F3E9-4645-B73B-DEED13A6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695E8-B2C6-4F16-82CF-BF5C1116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BF4E7-9C21-467D-85BE-F674C123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E386A-A801-494F-8607-592C2C51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A6A1C-11CE-4FB6-91F2-D7AABC2A0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15469-F952-476B-B611-66B3F02E2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ED50-E6F1-4F4D-940E-65A1A720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A7217-7FB6-4BDA-8A86-A1FFEEA8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3E6D0-C87C-4432-83BD-FD1D9EB2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9D43-351B-45AF-B769-8330727CB112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4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5712-3EB1-400E-A1B5-D154CC5CCE50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4572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6D14-2AFF-435C-A607-F3BB41B7AE09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505C-4538-41BF-855B-3BECC48C9CAB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94DE-0BEE-41B4-B447-56364DB76905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7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BFAD-A7C4-4395-9464-6B68E436FEE4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1020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3A0D-59E1-4973-AE21-DD2DA10B0F81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59840"/>
            <a:ext cx="12192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8DD7-1FFE-4DBA-967D-8619A27ADD4D}" type="datetime1">
              <a:rPr lang="en-US" smtClean="0"/>
              <a:t>5/25/2018</a:t>
            </a:fld>
            <a:r>
              <a:rPr lang="en-US"/>
              <a:t> DPHHS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449C-6305-4280-8CDA-B7B652FAEA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5B342-F88F-4E30-9D53-18A35517F6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" y="0"/>
            <a:ext cx="912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C9303-B645-4D2E-B730-F4B12780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75C3-C912-4C35-95D6-6351D54C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4FAF-8EE8-47A5-81BB-615448C9A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73DE-50A9-472E-8221-D8EC7A38047E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DDC1-E1E0-42CA-8627-DE589CD4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EF7F5-A102-4E42-953F-3D4F6D687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1E93-CA50-499A-B2FC-A6EB5039BD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F55F7-FEE1-4B6D-955E-E4421F8EE2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rkarnopp@mt.gov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oloughlin@mt.gov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synness@mt.gov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ana.Barnicoat@mt.gov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dphhs.mt.gov/publichealth/cdepi/CDCPBResources/PHEP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2000" y="2362200"/>
            <a:ext cx="80772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roadway" panose="04040905080B02020502" pitchFamily="82" charset="0"/>
              </a:rPr>
              <a:t>2018 PHEP </a:t>
            </a:r>
            <a:br>
              <a:rPr lang="en-US" dirty="0">
                <a:latin typeface="Broadway" panose="04040905080B02020502" pitchFamily="82" charset="0"/>
              </a:rPr>
            </a:br>
            <a:r>
              <a:rPr lang="en-US" dirty="0">
                <a:latin typeface="Broadway" panose="04040905080B02020502" pitchFamily="82" charset="0"/>
              </a:rPr>
              <a:t>Grant Workshops</a:t>
            </a:r>
            <a:br>
              <a:rPr lang="en-US" dirty="0">
                <a:latin typeface="Broadway" panose="04040905080B02020502" pitchFamily="82" charset="0"/>
              </a:rPr>
            </a:br>
            <a:endParaRPr lang="en-US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6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455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1901" y="2438400"/>
            <a:ext cx="7886700" cy="152400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Contract Task-Orders are between DPHHS and the local health jurisdictions - Renewal of the Master Contract is June of 2019</a:t>
            </a:r>
          </a:p>
          <a:p>
            <a:pPr>
              <a:spcBef>
                <a:spcPct val="20000"/>
              </a:spcBef>
              <a:buClr>
                <a:schemeClr val="accent3">
                  <a:lumMod val="75000"/>
                </a:schemeClr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2" indent="0">
              <a:spcBef>
                <a:spcPct val="20000"/>
              </a:spcBef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3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23416"/>
              </p:ext>
            </p:extLst>
          </p:nvPr>
        </p:nvGraphicFramePr>
        <p:xfrm>
          <a:off x="304801" y="304800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62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/>
            <a:r>
              <a:rPr lang="en-US" sz="2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Services to be Provided - LHJs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3"/>
          </a:xfrm>
        </p:spPr>
        <p:txBody>
          <a:bodyPr>
            <a:noAutofit/>
          </a:bodyPr>
          <a:lstStyle/>
          <a:p>
            <a:pPr marL="280988" lvl="1" indent="-2222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Collaborate and participate with others: LEPCs, TERCs, DES, Hospitals, etc. </a:t>
            </a:r>
          </a:p>
          <a:p>
            <a:pPr marL="58738" lvl="1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lvl="1" indent="-2222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Collaborate and communicate with DPHHS staff: Monthly call &amp; grant workshop meetings.</a:t>
            </a:r>
          </a:p>
          <a:p>
            <a:pPr marL="630936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lvl="1" indent="-2222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Progress Reports by the due date</a:t>
            </a:r>
          </a:p>
          <a:p>
            <a:pPr marL="58738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lvl="1" indent="-22225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Staffing Recommendations: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5,000 or less			.5 FTE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5,000 to 20,000		.5 to 1.0 FTE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20,000 or more		1.0 to 2.0 FTE</a:t>
            </a:r>
          </a:p>
          <a:p>
            <a:pPr marL="441325" lvl="2" indent="0">
              <a:buNone/>
            </a:pPr>
            <a:endParaRPr lang="en-US" sz="26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325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/>
          <a:lstStyle/>
          <a:p>
            <a:r>
              <a:rPr lang="en-US" sz="2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Services to be Provided - State PHEP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990600"/>
            <a:ext cx="8153400" cy="548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Issue quarterly payments</a:t>
            </a:r>
          </a:p>
          <a:p>
            <a:pPr marL="4572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Provide technical assistance, training, templates, guidelines, etc. </a:t>
            </a:r>
          </a:p>
          <a:p>
            <a:pPr marL="4572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Provide access to resources, education materials, etc.</a:t>
            </a:r>
          </a:p>
          <a:p>
            <a:pPr marL="738188" lvl="2" indent="-401638"/>
            <a:r>
              <a:rPr lang="en-US" sz="2700" dirty="0">
                <a:latin typeface="Arial" pitchFamily="34" charset="0"/>
                <a:cs typeface="Arial" pitchFamily="34" charset="0"/>
              </a:rPr>
              <a:t>Website </a:t>
            </a:r>
          </a:p>
          <a:p>
            <a:pPr marL="738188" lvl="2" indent="-401638"/>
            <a:r>
              <a:rPr lang="en-US" sz="2700" dirty="0">
                <a:latin typeface="Arial" pitchFamily="34" charset="0"/>
                <a:cs typeface="Arial" pitchFamily="34" charset="0"/>
              </a:rPr>
              <a:t>Progress Reports </a:t>
            </a:r>
            <a:r>
              <a:rPr lang="en-US" sz="2700" dirty="0"/>
              <a:t>	</a:t>
            </a:r>
          </a:p>
          <a:p>
            <a:pPr marL="342900" lvl="1" indent="-3429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Collaborate and communicate with LHJs</a:t>
            </a:r>
            <a:endParaRPr lang="en-US" sz="2800" dirty="0"/>
          </a:p>
          <a:p>
            <a:pPr marL="342900" lvl="1" indent="-3429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92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sz="2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Period &amp; Payments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July 1, 2018 to June 30, 2019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4 Quarterly Payments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No 10% payment this year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Deliverable Due Dates: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October 15</a:t>
            </a:r>
            <a:r>
              <a:rPr lang="en-US" sz="2400" baseline="30000" dirty="0">
                <a:latin typeface="Arial" panose="020B0604020202020204" pitchFamily="34" charset="0"/>
                <a:cs typeface="Arial" pitchFamily="34" charset="0"/>
              </a:rPr>
              <a:t>th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2018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January 15</a:t>
            </a:r>
            <a:r>
              <a:rPr lang="en-US" sz="2400" baseline="30000" dirty="0">
                <a:latin typeface="Arial" panose="020B0604020202020204" pitchFamily="34" charset="0"/>
                <a:cs typeface="Arial" pitchFamily="34" charset="0"/>
              </a:rPr>
              <a:t>th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2019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April 15</a:t>
            </a:r>
            <a:r>
              <a:rPr lang="en-US" sz="2400" baseline="30000" dirty="0">
                <a:latin typeface="Arial" panose="020B0604020202020204" pitchFamily="34" charset="0"/>
                <a:cs typeface="Arial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2019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July 15</a:t>
            </a:r>
            <a:r>
              <a:rPr lang="en-US" sz="2400" baseline="30000" dirty="0">
                <a:latin typeface="Arial" panose="020B0604020202020204" pitchFamily="34" charset="0"/>
                <a:cs typeface="Arial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2019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69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 Conditions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276600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Complete Deliverables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Submit Quarterly Progress Report</a:t>
            </a:r>
          </a:p>
          <a:p>
            <a:pPr lvl="2"/>
            <a:r>
              <a:rPr lang="en-US" sz="2800" dirty="0">
                <a:latin typeface="Arial" pitchFamily="34" charset="0"/>
                <a:cs typeface="Arial" pitchFamily="34" charset="0"/>
              </a:rPr>
              <a:t>Extensions are allowable </a:t>
            </a:r>
          </a:p>
          <a:p>
            <a:pPr lvl="2"/>
            <a:r>
              <a:rPr lang="en-US" sz="2800" dirty="0">
                <a:latin typeface="Arial" pitchFamily="34" charset="0"/>
                <a:cs typeface="Arial" pitchFamily="34" charset="0"/>
              </a:rPr>
              <a:t>Partial payments are allowable</a:t>
            </a:r>
          </a:p>
          <a:p>
            <a:pPr marL="57626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All supporting documentation will be uploaded into your progress report.  </a:t>
            </a:r>
          </a:p>
          <a:p>
            <a:pPr marL="119063" lvl="2" indent="0">
              <a:buClr>
                <a:schemeClr val="accent2">
                  <a:lumMod val="50000"/>
                </a:schemeClr>
              </a:buCl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61963" lvl="2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3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endParaRPr lang="en-US" sz="3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pPr marL="457200" indent="-398463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cannot meet the established deadline,   you should request an extension</a:t>
            </a:r>
          </a:p>
          <a:p>
            <a:pPr marL="457200" indent="-398463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link to request an extension is on the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PDR Web Page</a:t>
            </a:r>
          </a:p>
          <a:p>
            <a:pPr marL="457200" indent="-398463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Extensions must be requested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prior to the end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quarter.</a:t>
            </a:r>
          </a:p>
          <a:p>
            <a:pPr marL="457200" indent="-398463">
              <a:buFont typeface="Wingdings" panose="05000000000000000000" pitchFamily="2" charset="2"/>
              <a:buChar char="Ø"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Extensions will not exceed 30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days past the end of the quarter (this can only be extended in rare circumstances on a case-by-case basis).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368816"/>
              </p:ext>
            </p:extLst>
          </p:nvPr>
        </p:nvGraphicFramePr>
        <p:xfrm>
          <a:off x="0" y="228600"/>
          <a:ext cx="9067800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371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081088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Extensions Requests by Quarter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60205"/>
              </p:ext>
            </p:extLst>
          </p:nvPr>
        </p:nvGraphicFramePr>
        <p:xfrm>
          <a:off x="304800" y="1524000"/>
          <a:ext cx="78486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82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86700" cy="7778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or Missing Deliverables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 will contact the LHJ to discuss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 will add note to the progress report and discuss with their supervisor.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Supervisor will reach out to LHJ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step Kevin will reach out to the LHJ to discuss missing deliverables.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items are not submitted or corrected, payment will be withheld.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Kevin will review withholdings with Jim Murphy for concurrence.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amount withheld depends on the number of deliverables due that quarter.</a:t>
            </a: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C0A7-A4E1-431F-B771-FA5FDA51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Binder &amp;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929E-1980-4456-98A2-0FD562511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Front of Binder</a:t>
            </a:r>
          </a:p>
          <a:p>
            <a:pPr marL="515938" indent="-2794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515938" indent="-2794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 Contact List</a:t>
            </a:r>
          </a:p>
          <a:p>
            <a:pPr marL="515938" indent="-2794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Service Map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Tab A</a:t>
            </a:r>
          </a:p>
          <a:p>
            <a:pPr marL="515938" indent="-339725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Contract/Task Order</a:t>
            </a:r>
          </a:p>
          <a:p>
            <a:pPr marL="515938" indent="-339725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Table for Next year</a:t>
            </a:r>
          </a:p>
          <a:p>
            <a:pPr marL="515938" indent="-339725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 Guide for Deliverables</a:t>
            </a:r>
          </a:p>
          <a:p>
            <a:pPr marL="515938" indent="-339725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Attachment 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4F465-F4BE-4D7C-97D7-3740B935B5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 B – L</a:t>
            </a:r>
          </a:p>
          <a:p>
            <a:pPr marL="574675" indent="-33813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 Handouts</a:t>
            </a:r>
          </a:p>
          <a:p>
            <a:pPr marL="574675" indent="-338138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indent="-28098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Handouts</a:t>
            </a:r>
          </a:p>
          <a:p>
            <a:pPr marL="574675" indent="-33813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Trailer Brochure</a:t>
            </a:r>
          </a:p>
          <a:p>
            <a:pPr marL="574675" indent="-33813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Montana Preparedness Report from CDC</a:t>
            </a:r>
          </a:p>
        </p:txBody>
      </p:sp>
    </p:spTree>
    <p:extLst>
      <p:ext uri="{BB962C8B-B14F-4D97-AF65-F5344CB8AC3E}">
        <p14:creationId xmlns:p14="http://schemas.microsoft.com/office/powerpoint/2010/main" val="229147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Expenditures Not Allowed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Recipients may not use funds: </a:t>
            </a:r>
          </a:p>
          <a:p>
            <a:pPr marL="860425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purchase of office furniture,</a:t>
            </a:r>
          </a:p>
          <a:p>
            <a:pPr marL="860425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purchase shirts, hats, etc.,</a:t>
            </a:r>
          </a:p>
          <a:p>
            <a:pPr marL="860425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fund raising activities or lobbying,</a:t>
            </a:r>
          </a:p>
          <a:p>
            <a:pPr marL="860425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construction or major renovations, </a:t>
            </a:r>
          </a:p>
          <a:p>
            <a:pPr marL="860425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clinical care,</a:t>
            </a:r>
          </a:p>
          <a:p>
            <a:pPr marL="822325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to purchase vehicles</a:t>
            </a:r>
          </a:p>
          <a:p>
            <a:pPr marL="822325" indent="-45720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Payments cannot be used as a match for another federal grant.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3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 Notes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660775"/>
          </a:xfrm>
        </p:spPr>
        <p:txBody>
          <a:bodyPr>
            <a:noAutofit/>
          </a:bodyPr>
          <a:lstStyle/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Support accreditation activities that meet the PHAB preparedness-related standards.</a:t>
            </a:r>
          </a:p>
          <a:p>
            <a:pPr marL="109728" lv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Purchase caches of antiviral drugs to help ensure rapid distribution of medical countermeasures.</a:t>
            </a:r>
          </a:p>
          <a:p>
            <a:pPr marL="109728" lv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With prior approval, funds can be used to purchase industrial or warehouse-use trucks to be used to move materials.</a:t>
            </a:r>
          </a:p>
          <a:p>
            <a:pPr marL="109728" lv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7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990600"/>
            <a:ext cx="5791200" cy="75247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 Liaison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78867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PHEP Supervisor – Kevin O’Loughlin</a:t>
            </a: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406-444-1611 (w)  406-235-0377 (C)</a:t>
            </a: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Dispute Resolution Process:  Jim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1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7886700" cy="1285876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221449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5233988" cy="752476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Admin Deliverable A1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3276601"/>
            <a:ext cx="8153400" cy="7620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Rita Karnopp 444-0919 or email @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rkarnopp@mt.gov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721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69EFF-3D35-4186-985C-08B6CC28D701}"/>
              </a:ext>
            </a:extLst>
          </p:cNvPr>
          <p:cNvPicPr/>
          <p:nvPr/>
        </p:nvPicPr>
        <p:blipFill rotWithShape="1">
          <a:blip r:embed="rId2"/>
          <a:srcRect t="12639" r="69000" b="11521"/>
          <a:stretch/>
        </p:blipFill>
        <p:spPr bwMode="auto">
          <a:xfrm>
            <a:off x="762000" y="457200"/>
            <a:ext cx="775334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6DD68C7E-7B09-465C-BFCF-7AFF61DEB3AF}"/>
              </a:ext>
            </a:extLst>
          </p:cNvPr>
          <p:cNvSpPr/>
          <p:nvPr/>
        </p:nvSpPr>
        <p:spPr>
          <a:xfrm>
            <a:off x="6286938" y="3185381"/>
            <a:ext cx="116586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BA074-F4BB-441B-890A-F39A80B78A87}"/>
              </a:ext>
            </a:extLst>
          </p:cNvPr>
          <p:cNvSpPr txBox="1"/>
          <p:nvPr/>
        </p:nvSpPr>
        <p:spPr>
          <a:xfrm flipH="1">
            <a:off x="6621926" y="3383003"/>
            <a:ext cx="1205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dropdowns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96916F4-BCDD-4ACA-8ED8-7B9DE76ABF32}"/>
              </a:ext>
            </a:extLst>
          </p:cNvPr>
          <p:cNvSpPr/>
          <p:nvPr/>
        </p:nvSpPr>
        <p:spPr>
          <a:xfrm>
            <a:off x="6253175" y="4011876"/>
            <a:ext cx="368751" cy="37988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62DF1-6CB9-430E-B3F4-36C2E317B152}"/>
              </a:ext>
            </a:extLst>
          </p:cNvPr>
          <p:cNvSpPr txBox="1"/>
          <p:nvPr/>
        </p:nvSpPr>
        <p:spPr>
          <a:xfrm>
            <a:off x="6621926" y="4063317"/>
            <a:ext cx="936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by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6CE41-5C1C-4819-BD1E-728B56C71385}"/>
              </a:ext>
            </a:extLst>
          </p:cNvPr>
          <p:cNvSpPr txBox="1"/>
          <p:nvPr/>
        </p:nvSpPr>
        <p:spPr>
          <a:xfrm flipH="1">
            <a:off x="6621926" y="4532453"/>
            <a:ext cx="987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by email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D1DB86B-4B7E-4991-A731-C1B3552B5938}"/>
              </a:ext>
            </a:extLst>
          </p:cNvPr>
          <p:cNvSpPr/>
          <p:nvPr/>
        </p:nvSpPr>
        <p:spPr>
          <a:xfrm>
            <a:off x="6286938" y="4565029"/>
            <a:ext cx="261169" cy="207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6DA1E-8C89-4923-9FB2-047EFFBFB9AE}"/>
              </a:ext>
            </a:extLst>
          </p:cNvPr>
          <p:cNvSpPr txBox="1"/>
          <p:nvPr/>
        </p:nvSpPr>
        <p:spPr>
          <a:xfrm>
            <a:off x="4107638" y="4565029"/>
            <a:ext cx="1701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rkarnopp@mt.gov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44521-450B-4974-878C-71E9BC866700}"/>
              </a:ext>
            </a:extLst>
          </p:cNvPr>
          <p:cNvSpPr txBox="1"/>
          <p:nvPr/>
        </p:nvSpPr>
        <p:spPr>
          <a:xfrm>
            <a:off x="4142630" y="4242213"/>
            <a:ext cx="9843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Rita</a:t>
            </a:r>
          </a:p>
        </p:txBody>
      </p:sp>
    </p:spTree>
    <p:extLst>
      <p:ext uri="{BB962C8B-B14F-4D97-AF65-F5344CB8AC3E}">
        <p14:creationId xmlns:p14="http://schemas.microsoft.com/office/powerpoint/2010/main" val="248054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3F29-222E-4D47-86A9-BF0D62AA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One click: edits, details &amp; reviewed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FB6EE-F4BC-4CF9-A3CD-39F961DBE9A5}"/>
              </a:ext>
            </a:extLst>
          </p:cNvPr>
          <p:cNvPicPr/>
          <p:nvPr/>
        </p:nvPicPr>
        <p:blipFill rotWithShape="1">
          <a:blip r:embed="rId2"/>
          <a:srcRect l="1778" t="12245" r="51222" b="26136"/>
          <a:stretch/>
        </p:blipFill>
        <p:spPr bwMode="auto">
          <a:xfrm>
            <a:off x="381001" y="1295400"/>
            <a:ext cx="8247458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723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A4870-D05D-4FBF-B669-0EAAF3ED95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5408" r="10284"/>
          <a:stretch/>
        </p:blipFill>
        <p:spPr bwMode="auto">
          <a:xfrm rot="5654551">
            <a:off x="2646948" y="1201209"/>
            <a:ext cx="2110525" cy="4615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05553-2942-4C36-828C-CCDF788EC8FA}"/>
              </a:ext>
            </a:extLst>
          </p:cNvPr>
          <p:cNvPicPr/>
          <p:nvPr/>
        </p:nvPicPr>
        <p:blipFill rotWithShape="1">
          <a:blip r:embed="rId3"/>
          <a:srcRect l="4222" t="13035" r="56778" b="41146"/>
          <a:stretch/>
        </p:blipFill>
        <p:spPr bwMode="auto">
          <a:xfrm>
            <a:off x="1941550" y="2665199"/>
            <a:ext cx="3521319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496CF-2ED4-4BEF-83B4-9EB3506236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6465" r="9627"/>
          <a:stretch/>
        </p:blipFill>
        <p:spPr bwMode="auto">
          <a:xfrm rot="362444">
            <a:off x="6001399" y="1466984"/>
            <a:ext cx="1994535" cy="3445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39A5C-4FAC-455D-A9AC-C84F568983F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3035" r="81667" b="8361"/>
          <a:stretch/>
        </p:blipFill>
        <p:spPr bwMode="auto">
          <a:xfrm>
            <a:off x="6268526" y="1857469"/>
            <a:ext cx="1588294" cy="2664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731F6-8CD2-4480-A50C-85315EF6A17F}"/>
              </a:ext>
            </a:extLst>
          </p:cNvPr>
          <p:cNvSpPr txBox="1"/>
          <p:nvPr/>
        </p:nvSpPr>
        <p:spPr>
          <a:xfrm>
            <a:off x="1322571" y="4976661"/>
            <a:ext cx="5039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  <a:r>
              <a:rPr lang="en-US" sz="2700" b="1" dirty="0">
                <a:solidFill>
                  <a:srgbClr val="0070C0"/>
                </a:solidFill>
              </a:rPr>
              <a:t>The new MPHD Should be Available by August 1</a:t>
            </a:r>
            <a:r>
              <a:rPr lang="en-US" sz="2700" b="1" baseline="30000" dirty="0">
                <a:solidFill>
                  <a:srgbClr val="0070C0"/>
                </a:solidFill>
              </a:rPr>
              <a:t>st</a:t>
            </a:r>
            <a:endParaRPr lang="en-US" sz="2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2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5715000" cy="676276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Admin Deliverable A2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3352800"/>
            <a:ext cx="8610599" cy="7620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Kevin O’Loughlin - 444-1611 or email @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koloughlin@mt.gov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1447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85248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A2 - End of Year Report - Due 4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Qtr.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57288"/>
            <a:ext cx="7886700" cy="52435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LHJ must submit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brief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narrative to describe its preparedness.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is to begin a record of accountability for the use of PHEP Funds.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report must describe how PHEP funding has improved your preparedness.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Activation of any of your response plans and participation in exercises.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Suggest areas of preparedness in which your jurisdiction could use more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4">
            <a:extLst>
              <a:ext uri="{FF2B5EF4-FFF2-40B4-BE49-F238E27FC236}">
                <a16:creationId xmlns:a16="http://schemas.microsoft.com/office/drawing/2014/main" id="{74046C79-E987-4995-8ADC-536D00D7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6172200" cy="752476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Budget Deliverables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381000" y="3581401"/>
            <a:ext cx="85344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Dan Synness 406-444-6927 or email @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dsynness@mt.gov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404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852488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Budget Deliverables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34394"/>
            <a:ext cx="2952750" cy="3975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1st Quarter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B1 - Staffing Summary </a:t>
            </a:r>
          </a:p>
          <a:p>
            <a:pPr marL="109728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2nd Quarter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B2 - In-Kind Estimates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191000" y="1434395"/>
            <a:ext cx="4876800" cy="435680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4th Quarter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B3 - Actual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B4 - Equipment Inventory List</a:t>
            </a:r>
          </a:p>
          <a:p>
            <a:pPr marL="685800" indent="-338138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PHEP approves single item purchases over $25,000</a:t>
            </a:r>
          </a:p>
          <a:p>
            <a:pPr marL="685800" indent="-338138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PHEP must track and report equipment purchases over $5,000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61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1828800"/>
            <a:ext cx="7429500" cy="828676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Continuity of Operations (COOP)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3505200"/>
            <a:ext cx="8153400" cy="762000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Dana Barnicoat - 444-1305 or email @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dana.Barnicoat@mt.gov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137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86700" cy="70008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Continuity of Operations (COOP)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371600"/>
            <a:ext cx="7924800" cy="434339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600"/>
              </a:spcBef>
              <a:buFont typeface="Wingdings 3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C1 - Delegation of Authority Due 2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Quarter</a:t>
            </a:r>
          </a:p>
          <a:p>
            <a:pPr marL="0" indent="0">
              <a:spcBef>
                <a:spcPts val="600"/>
              </a:spcBef>
              <a:buFont typeface="Wingdings 3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and update Transfer of Authority and Successor Responsibilities Guidelines.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COOP C2 - Due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3rd Quarter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4675" indent="-34290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one COOP training either in person or online within the budget period and report in the third quarter.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204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Odds and Ends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Scale Exercise 2019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Carryover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Submission 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 – Back page for LHJ Resources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Care Coalitions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75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2C6D46-6A23-46D0-BA65-4688450B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8867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Scale Exercise in 2019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PHEP Impact Project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Preparedness Report</a:t>
            </a:r>
          </a:p>
        </p:txBody>
      </p:sp>
    </p:spTree>
    <p:extLst>
      <p:ext uri="{BB962C8B-B14F-4D97-AF65-F5344CB8AC3E}">
        <p14:creationId xmlns:p14="http://schemas.microsoft.com/office/powerpoint/2010/main" val="3777468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Carryover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the $10,000 limit?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everyone getting $10,000?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process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Approval</a:t>
            </a:r>
          </a:p>
        </p:txBody>
      </p:sp>
    </p:spTree>
    <p:extLst>
      <p:ext uri="{BB962C8B-B14F-4D97-AF65-F5344CB8AC3E}">
        <p14:creationId xmlns:p14="http://schemas.microsoft.com/office/powerpoint/2010/main" val="3925455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LHJ Training/Exercises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are conducting training or exercises, please let us know.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it open for anyone to attend or limited audience.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to add the training or exercises to our calendar and the Ready and Safe page. </a:t>
            </a:r>
          </a:p>
        </p:txBody>
      </p:sp>
    </p:spTree>
    <p:extLst>
      <p:ext uri="{BB962C8B-B14F-4D97-AF65-F5344CB8AC3E}">
        <p14:creationId xmlns:p14="http://schemas.microsoft.com/office/powerpoint/2010/main" val="3578908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623888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81088"/>
            <a:ext cx="7886700" cy="50958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hosting a meeting or conducting an exercise that you would like us to attend please let Kevin know we are more willing to participate. 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having a PHEP multi-county meeting and need to use our bridge lines please contact Kevin or Rita.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Conference space in our building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Communications trailer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39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2829\AppData\Local\Microsoft\Windows\Temporary Internet Files\Content.Outlook\VLBTBM49\IMG_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5082099" cy="3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s2829\AppData\Local\Microsoft\Windows\Temporary Internet Files\Content.Outlook\VLBTBM49\IMG_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63" y="2895601"/>
            <a:ext cx="5286137" cy="39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7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886700" cy="197167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Grant, Contract Overview Budget, COOP, and Admin Deliverables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23888" y="4495801"/>
            <a:ext cx="78867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Kevin O’Loughlin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PHEP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6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4986" y="32659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LHJ Submission -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Time Goal is 90%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6232" y="2362200"/>
            <a:ext cx="78867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744" y="1962090"/>
            <a:ext cx="73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141" y="1962090"/>
            <a:ext cx="77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211" y="1962090"/>
            <a:ext cx="75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804" y="1979665"/>
            <a:ext cx="77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2800" y="1980799"/>
            <a:ext cx="78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3427" y="1986199"/>
            <a:ext cx="69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4239" y="1973216"/>
            <a:ext cx="72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799218" y="2386309"/>
            <a:ext cx="0" cy="10426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28430" y="2440042"/>
            <a:ext cx="0" cy="8280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510175" y="2386309"/>
            <a:ext cx="0" cy="81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6281997" y="2382672"/>
            <a:ext cx="0" cy="10463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7162800" y="2440042"/>
            <a:ext cx="0" cy="6940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772400" y="2424600"/>
            <a:ext cx="0" cy="5500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314077" y="2335213"/>
            <a:ext cx="0" cy="9328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047371" y="2362200"/>
            <a:ext cx="0" cy="6124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802756" y="2424600"/>
            <a:ext cx="40447" cy="70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42757" y="1989653"/>
            <a:ext cx="75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21517" y="1979665"/>
            <a:ext cx="72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986928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PHEP Deliverables Resource (PDR)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PHEP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PDR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webpage.</a:t>
            </a:r>
          </a:p>
          <a:p>
            <a:pPr marL="109728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site is only to retrieve the documents and templates you need for your deliverables.</a:t>
            </a:r>
          </a:p>
          <a:p>
            <a:pPr marL="109728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think of anything you would like us to add.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6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5999"/>
            <a:ext cx="7886700" cy="18288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State will be switching to Skype for webinars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me?</a:t>
            </a:r>
          </a:p>
        </p:txBody>
      </p:sp>
    </p:spTree>
    <p:extLst>
      <p:ext uri="{BB962C8B-B14F-4D97-AF65-F5344CB8AC3E}">
        <p14:creationId xmlns:p14="http://schemas.microsoft.com/office/powerpoint/2010/main" val="4190299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72"/>
          <p:cNvGraphicFramePr>
            <a:graphicFrameLocks/>
          </p:cNvGraphicFramePr>
          <p:nvPr>
            <p:extLst/>
          </p:nvPr>
        </p:nvGraphicFramePr>
        <p:xfrm>
          <a:off x="160574" y="31173"/>
          <a:ext cx="8822853" cy="679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3" imgW="8163000" imgH="5229360" progId="Paint.Picture">
                  <p:embed/>
                </p:oleObj>
              </mc:Choice>
              <mc:Fallback>
                <p:oleObj name="Bitmap Image" r:id="rId3" imgW="8163000" imgH="5229360" progId="Paint.Picture">
                  <p:embed/>
                  <p:pic>
                    <p:nvPicPr>
                      <p:cNvPr id="2050" name="Object 17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74" y="31173"/>
                        <a:ext cx="8822853" cy="6795655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619" y="6381750"/>
            <a:ext cx="5271379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58">
              <a:spcBef>
                <a:spcPct val="20000"/>
              </a:spcBef>
              <a:buChar char="•"/>
              <a:defRPr sz="3177">
                <a:solidFill>
                  <a:schemeClr val="tx1"/>
                </a:solidFill>
                <a:latin typeface="Arial" charset="0"/>
              </a:defRPr>
            </a:lvl1pPr>
            <a:lvl2pPr marL="520930" indent="-199983" defTabSz="898458">
              <a:spcBef>
                <a:spcPct val="20000"/>
              </a:spcBef>
              <a:buChar char="–"/>
              <a:defRPr sz="2735">
                <a:solidFill>
                  <a:schemeClr val="tx1"/>
                </a:solidFill>
                <a:latin typeface="Arial" charset="0"/>
              </a:defRPr>
            </a:lvl2pPr>
            <a:lvl3pPr marL="801881" indent="-159986" defTabSz="898458">
              <a:spcBef>
                <a:spcPct val="20000"/>
              </a:spcBef>
              <a:buChar char="•"/>
              <a:defRPr sz="2382">
                <a:solidFill>
                  <a:schemeClr val="tx1"/>
                </a:solidFill>
                <a:latin typeface="Arial" charset="0"/>
              </a:defRPr>
            </a:lvl3pPr>
            <a:lvl4pPr marL="1122828" indent="-159986" defTabSz="898458">
              <a:spcBef>
                <a:spcPct val="20000"/>
              </a:spcBef>
              <a:buChar char="–"/>
              <a:defRPr sz="1941">
                <a:solidFill>
                  <a:schemeClr val="tx1"/>
                </a:solidFill>
                <a:latin typeface="Arial" charset="0"/>
              </a:defRPr>
            </a:lvl4pPr>
            <a:lvl5pPr marL="1444752" indent="-223395" defTabSz="898458">
              <a:spcBef>
                <a:spcPct val="20000"/>
              </a:spcBef>
              <a:buChar char="»"/>
              <a:defRPr sz="1941">
                <a:solidFill>
                  <a:schemeClr val="tx1"/>
                </a:solidFill>
                <a:latin typeface="Arial" charset="0"/>
              </a:defRPr>
            </a:lvl5pPr>
            <a:lvl6pPr marL="1725703" indent="-223395" defTabSz="8984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charset="0"/>
              </a:defRPr>
            </a:lvl6pPr>
            <a:lvl7pPr marL="2006653" indent="-223395" defTabSz="8984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charset="0"/>
              </a:defRPr>
            </a:lvl7pPr>
            <a:lvl8pPr marL="2287604" indent="-223395" defTabSz="8984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charset="0"/>
              </a:defRPr>
            </a:lvl8pPr>
            <a:lvl9pPr marL="2568555" indent="-223395" defTabSz="89845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4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71" dirty="0">
                <a:latin typeface="Arial Narrow" pitchFamily="34" charset="0"/>
              </a:rPr>
              <a:t>PHEP Team Map</a:t>
            </a:r>
          </a:p>
        </p:txBody>
      </p:sp>
      <p:sp>
        <p:nvSpPr>
          <p:cNvPr id="2052" name="Text Box 173"/>
          <p:cNvSpPr txBox="1">
            <a:spLocks noChangeArrowheads="1"/>
          </p:cNvSpPr>
          <p:nvPr/>
        </p:nvSpPr>
        <p:spPr bwMode="auto">
          <a:xfrm>
            <a:off x="329048" y="540003"/>
            <a:ext cx="67630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Lincoln</a:t>
            </a:r>
          </a:p>
        </p:txBody>
      </p:sp>
      <p:sp>
        <p:nvSpPr>
          <p:cNvPr id="2053" name="Text Box 174"/>
          <p:cNvSpPr txBox="1">
            <a:spLocks noChangeArrowheads="1"/>
          </p:cNvSpPr>
          <p:nvPr/>
        </p:nvSpPr>
        <p:spPr bwMode="auto">
          <a:xfrm>
            <a:off x="1290661" y="987634"/>
            <a:ext cx="78370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Flathead</a:t>
            </a:r>
          </a:p>
        </p:txBody>
      </p:sp>
      <p:sp>
        <p:nvSpPr>
          <p:cNvPr id="2054" name="Text Box 175"/>
          <p:cNvSpPr txBox="1">
            <a:spLocks noChangeArrowheads="1"/>
          </p:cNvSpPr>
          <p:nvPr/>
        </p:nvSpPr>
        <p:spPr bwMode="auto">
          <a:xfrm>
            <a:off x="2081780" y="736113"/>
            <a:ext cx="69699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Glacier</a:t>
            </a:r>
          </a:p>
        </p:txBody>
      </p:sp>
      <p:sp>
        <p:nvSpPr>
          <p:cNvPr id="2055" name="Text Box 176"/>
          <p:cNvSpPr txBox="1">
            <a:spLocks noChangeArrowheads="1"/>
          </p:cNvSpPr>
          <p:nvPr/>
        </p:nvSpPr>
        <p:spPr bwMode="auto">
          <a:xfrm>
            <a:off x="3056055" y="643912"/>
            <a:ext cx="83838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Toole</a:t>
            </a:r>
          </a:p>
        </p:txBody>
      </p:sp>
      <p:sp>
        <p:nvSpPr>
          <p:cNvPr id="2056" name="Text Box 177"/>
          <p:cNvSpPr txBox="1">
            <a:spLocks noChangeArrowheads="1"/>
          </p:cNvSpPr>
          <p:nvPr/>
        </p:nvSpPr>
        <p:spPr bwMode="auto">
          <a:xfrm rot="5400000">
            <a:off x="3493889" y="789537"/>
            <a:ext cx="72689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Liberty</a:t>
            </a:r>
          </a:p>
        </p:txBody>
      </p:sp>
      <p:sp>
        <p:nvSpPr>
          <p:cNvPr id="2057" name="Text Box 178"/>
          <p:cNvSpPr txBox="1">
            <a:spLocks noChangeArrowheads="1"/>
          </p:cNvSpPr>
          <p:nvPr/>
        </p:nvSpPr>
        <p:spPr bwMode="auto">
          <a:xfrm>
            <a:off x="4103413" y="626735"/>
            <a:ext cx="90817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Hill</a:t>
            </a:r>
          </a:p>
        </p:txBody>
      </p:sp>
      <p:sp>
        <p:nvSpPr>
          <p:cNvPr id="2058" name="Text Box 179"/>
          <p:cNvSpPr txBox="1">
            <a:spLocks noChangeArrowheads="1"/>
          </p:cNvSpPr>
          <p:nvPr/>
        </p:nvSpPr>
        <p:spPr bwMode="auto">
          <a:xfrm>
            <a:off x="5131224" y="643912"/>
            <a:ext cx="100696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Blaine</a:t>
            </a:r>
          </a:p>
        </p:txBody>
      </p:sp>
      <p:sp>
        <p:nvSpPr>
          <p:cNvPr id="2059" name="Text Box 180"/>
          <p:cNvSpPr txBox="1">
            <a:spLocks noChangeArrowheads="1"/>
          </p:cNvSpPr>
          <p:nvPr/>
        </p:nvSpPr>
        <p:spPr bwMode="auto">
          <a:xfrm>
            <a:off x="5900948" y="1008080"/>
            <a:ext cx="68294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Phillips</a:t>
            </a:r>
          </a:p>
        </p:txBody>
      </p:sp>
      <p:sp>
        <p:nvSpPr>
          <p:cNvPr id="2060" name="Text Box 181"/>
          <p:cNvSpPr txBox="1">
            <a:spLocks noChangeArrowheads="1"/>
          </p:cNvSpPr>
          <p:nvPr/>
        </p:nvSpPr>
        <p:spPr bwMode="auto">
          <a:xfrm>
            <a:off x="6583889" y="1544573"/>
            <a:ext cx="76677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Valley</a:t>
            </a:r>
          </a:p>
        </p:txBody>
      </p:sp>
      <p:sp>
        <p:nvSpPr>
          <p:cNvPr id="2061" name="Text Box 182"/>
          <p:cNvSpPr txBox="1">
            <a:spLocks noChangeArrowheads="1"/>
          </p:cNvSpPr>
          <p:nvPr/>
        </p:nvSpPr>
        <p:spPr bwMode="auto">
          <a:xfrm>
            <a:off x="7379897" y="496113"/>
            <a:ext cx="739588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Daniels</a:t>
            </a:r>
          </a:p>
        </p:txBody>
      </p:sp>
      <p:sp>
        <p:nvSpPr>
          <p:cNvPr id="2062" name="Text Box 183"/>
          <p:cNvSpPr txBox="1">
            <a:spLocks noChangeArrowheads="1"/>
          </p:cNvSpPr>
          <p:nvPr/>
        </p:nvSpPr>
        <p:spPr bwMode="auto">
          <a:xfrm>
            <a:off x="8064198" y="513389"/>
            <a:ext cx="82297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Sheridan</a:t>
            </a:r>
          </a:p>
        </p:txBody>
      </p:sp>
      <p:sp>
        <p:nvSpPr>
          <p:cNvPr id="2063" name="Text Box 184"/>
          <p:cNvSpPr txBox="1">
            <a:spLocks noChangeArrowheads="1"/>
          </p:cNvSpPr>
          <p:nvPr/>
        </p:nvSpPr>
        <p:spPr bwMode="auto">
          <a:xfrm>
            <a:off x="7986775" y="1319322"/>
            <a:ext cx="87346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Roosevelt</a:t>
            </a:r>
          </a:p>
        </p:txBody>
      </p:sp>
      <p:sp>
        <p:nvSpPr>
          <p:cNvPr id="2064" name="Text Box 185"/>
          <p:cNvSpPr txBox="1">
            <a:spLocks noChangeArrowheads="1"/>
          </p:cNvSpPr>
          <p:nvPr/>
        </p:nvSpPr>
        <p:spPr bwMode="auto">
          <a:xfrm>
            <a:off x="8046612" y="1922816"/>
            <a:ext cx="78209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Richland</a:t>
            </a:r>
          </a:p>
        </p:txBody>
      </p:sp>
      <p:sp>
        <p:nvSpPr>
          <p:cNvPr id="2065" name="Text Box 186"/>
          <p:cNvSpPr txBox="1">
            <a:spLocks noChangeArrowheads="1"/>
          </p:cNvSpPr>
          <p:nvPr/>
        </p:nvSpPr>
        <p:spPr bwMode="auto">
          <a:xfrm>
            <a:off x="7276051" y="1922816"/>
            <a:ext cx="72919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McCone</a:t>
            </a:r>
          </a:p>
        </p:txBody>
      </p:sp>
      <p:sp>
        <p:nvSpPr>
          <p:cNvPr id="2066" name="Text Box 187"/>
          <p:cNvSpPr txBox="1">
            <a:spLocks noChangeArrowheads="1"/>
          </p:cNvSpPr>
          <p:nvPr/>
        </p:nvSpPr>
        <p:spPr bwMode="auto">
          <a:xfrm>
            <a:off x="7910266" y="2715752"/>
            <a:ext cx="832037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Dawson</a:t>
            </a:r>
          </a:p>
        </p:txBody>
      </p:sp>
      <p:sp>
        <p:nvSpPr>
          <p:cNvPr id="2067" name="Text Box 188"/>
          <p:cNvSpPr txBox="1">
            <a:spLocks noChangeArrowheads="1"/>
          </p:cNvSpPr>
          <p:nvPr/>
        </p:nvSpPr>
        <p:spPr bwMode="auto">
          <a:xfrm>
            <a:off x="6413718" y="2604143"/>
            <a:ext cx="721185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Garfield</a:t>
            </a:r>
          </a:p>
        </p:txBody>
      </p:sp>
      <p:sp>
        <p:nvSpPr>
          <p:cNvPr id="2068" name="Text Box 189"/>
          <p:cNvSpPr txBox="1">
            <a:spLocks noChangeArrowheads="1"/>
          </p:cNvSpPr>
          <p:nvPr/>
        </p:nvSpPr>
        <p:spPr bwMode="auto">
          <a:xfrm>
            <a:off x="7702561" y="3362848"/>
            <a:ext cx="732337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Prairie</a:t>
            </a:r>
          </a:p>
        </p:txBody>
      </p:sp>
      <p:sp>
        <p:nvSpPr>
          <p:cNvPr id="2069" name="Text Box 190"/>
          <p:cNvSpPr txBox="1">
            <a:spLocks noChangeArrowheads="1"/>
          </p:cNvSpPr>
          <p:nvPr/>
        </p:nvSpPr>
        <p:spPr bwMode="auto">
          <a:xfrm rot="5400000">
            <a:off x="8392989" y="3170617"/>
            <a:ext cx="72599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Wibaux</a:t>
            </a:r>
          </a:p>
        </p:txBody>
      </p:sp>
      <p:sp>
        <p:nvSpPr>
          <p:cNvPr id="2070" name="Text Box 191"/>
          <p:cNvSpPr txBox="1">
            <a:spLocks noChangeArrowheads="1"/>
          </p:cNvSpPr>
          <p:nvPr/>
        </p:nvSpPr>
        <p:spPr bwMode="auto">
          <a:xfrm>
            <a:off x="6531905" y="3674060"/>
            <a:ext cx="775687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Rosebud</a:t>
            </a:r>
          </a:p>
        </p:txBody>
      </p:sp>
      <p:sp>
        <p:nvSpPr>
          <p:cNvPr id="2071" name="Text Box 192"/>
          <p:cNvSpPr txBox="1">
            <a:spLocks noChangeArrowheads="1"/>
          </p:cNvSpPr>
          <p:nvPr/>
        </p:nvSpPr>
        <p:spPr bwMode="auto">
          <a:xfrm>
            <a:off x="7493800" y="4295065"/>
            <a:ext cx="62340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Custer</a:t>
            </a:r>
          </a:p>
        </p:txBody>
      </p:sp>
      <p:sp>
        <p:nvSpPr>
          <p:cNvPr id="2072" name="Text Box 193"/>
          <p:cNvSpPr txBox="1">
            <a:spLocks noChangeArrowheads="1"/>
          </p:cNvSpPr>
          <p:nvPr/>
        </p:nvSpPr>
        <p:spPr bwMode="auto">
          <a:xfrm>
            <a:off x="8167976" y="4101180"/>
            <a:ext cx="72599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Fallon</a:t>
            </a:r>
          </a:p>
        </p:txBody>
      </p:sp>
      <p:sp>
        <p:nvSpPr>
          <p:cNvPr id="2073" name="Text Box 194"/>
          <p:cNvSpPr txBox="1">
            <a:spLocks noChangeArrowheads="1"/>
          </p:cNvSpPr>
          <p:nvPr/>
        </p:nvSpPr>
        <p:spPr bwMode="auto">
          <a:xfrm>
            <a:off x="7492515" y="5504304"/>
            <a:ext cx="767685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Powder River</a:t>
            </a:r>
          </a:p>
        </p:txBody>
      </p:sp>
      <p:sp>
        <p:nvSpPr>
          <p:cNvPr id="2074" name="Text Box 195"/>
          <p:cNvSpPr txBox="1">
            <a:spLocks noChangeArrowheads="1"/>
          </p:cNvSpPr>
          <p:nvPr/>
        </p:nvSpPr>
        <p:spPr bwMode="auto">
          <a:xfrm>
            <a:off x="8357858" y="5276525"/>
            <a:ext cx="608166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Carter</a:t>
            </a:r>
          </a:p>
        </p:txBody>
      </p:sp>
      <p:sp>
        <p:nvSpPr>
          <p:cNvPr id="2075" name="Text Box 196"/>
          <p:cNvSpPr txBox="1">
            <a:spLocks noChangeArrowheads="1"/>
          </p:cNvSpPr>
          <p:nvPr/>
        </p:nvSpPr>
        <p:spPr bwMode="auto">
          <a:xfrm>
            <a:off x="6266580" y="5717795"/>
            <a:ext cx="94533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Big Horn</a:t>
            </a:r>
          </a:p>
        </p:txBody>
      </p:sp>
      <p:sp>
        <p:nvSpPr>
          <p:cNvPr id="2076" name="Text Box 197"/>
          <p:cNvSpPr txBox="1">
            <a:spLocks noChangeArrowheads="1"/>
          </p:cNvSpPr>
          <p:nvPr/>
        </p:nvSpPr>
        <p:spPr bwMode="auto">
          <a:xfrm>
            <a:off x="6242419" y="4089256"/>
            <a:ext cx="129741" cy="1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706">
              <a:latin typeface="Arial Narrow" pitchFamily="34" charset="0"/>
            </a:endParaRPr>
          </a:p>
        </p:txBody>
      </p:sp>
      <p:sp>
        <p:nvSpPr>
          <p:cNvPr id="2077" name="Text Box 198"/>
          <p:cNvSpPr txBox="1">
            <a:spLocks noChangeArrowheads="1"/>
          </p:cNvSpPr>
          <p:nvPr/>
        </p:nvSpPr>
        <p:spPr bwMode="auto">
          <a:xfrm rot="3640551">
            <a:off x="6215256" y="4264554"/>
            <a:ext cx="806659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Treasure</a:t>
            </a:r>
          </a:p>
        </p:txBody>
      </p:sp>
      <p:sp>
        <p:nvSpPr>
          <p:cNvPr id="2078" name="Text Box 199"/>
          <p:cNvSpPr txBox="1">
            <a:spLocks noChangeArrowheads="1"/>
          </p:cNvSpPr>
          <p:nvPr/>
        </p:nvSpPr>
        <p:spPr bwMode="auto">
          <a:xfrm rot="20066922">
            <a:off x="5360487" y="4558322"/>
            <a:ext cx="1151275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Yellowstone</a:t>
            </a:r>
          </a:p>
        </p:txBody>
      </p:sp>
      <p:sp>
        <p:nvSpPr>
          <p:cNvPr id="2079" name="Text Box 200"/>
          <p:cNvSpPr txBox="1">
            <a:spLocks noChangeArrowheads="1"/>
          </p:cNvSpPr>
          <p:nvPr/>
        </p:nvSpPr>
        <p:spPr bwMode="auto">
          <a:xfrm rot="18867566">
            <a:off x="5271029" y="3898396"/>
            <a:ext cx="1101444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Musselshell</a:t>
            </a:r>
          </a:p>
        </p:txBody>
      </p:sp>
      <p:sp>
        <p:nvSpPr>
          <p:cNvPr id="2080" name="Text Box 201"/>
          <p:cNvSpPr txBox="1">
            <a:spLocks noChangeArrowheads="1"/>
          </p:cNvSpPr>
          <p:nvPr/>
        </p:nvSpPr>
        <p:spPr bwMode="auto">
          <a:xfrm>
            <a:off x="4857468" y="2667805"/>
            <a:ext cx="66782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Fergus</a:t>
            </a:r>
          </a:p>
        </p:txBody>
      </p:sp>
      <p:sp>
        <p:nvSpPr>
          <p:cNvPr id="2081" name="Text Box 202"/>
          <p:cNvSpPr txBox="1">
            <a:spLocks noChangeArrowheads="1"/>
          </p:cNvSpPr>
          <p:nvPr/>
        </p:nvSpPr>
        <p:spPr bwMode="auto">
          <a:xfrm rot="5400000">
            <a:off x="5487686" y="2981171"/>
            <a:ext cx="89591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Petroleum</a:t>
            </a:r>
          </a:p>
        </p:txBody>
      </p:sp>
      <p:sp>
        <p:nvSpPr>
          <p:cNvPr id="2082" name="Text Box 203"/>
          <p:cNvSpPr txBox="1">
            <a:spLocks noChangeArrowheads="1"/>
          </p:cNvSpPr>
          <p:nvPr/>
        </p:nvSpPr>
        <p:spPr bwMode="auto">
          <a:xfrm>
            <a:off x="3701897" y="1952757"/>
            <a:ext cx="100062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Chouteau</a:t>
            </a:r>
          </a:p>
        </p:txBody>
      </p:sp>
      <p:sp>
        <p:nvSpPr>
          <p:cNvPr id="2083" name="Text Box 204"/>
          <p:cNvSpPr txBox="1">
            <a:spLocks noChangeArrowheads="1"/>
          </p:cNvSpPr>
          <p:nvPr/>
        </p:nvSpPr>
        <p:spPr bwMode="auto">
          <a:xfrm>
            <a:off x="4137668" y="3034235"/>
            <a:ext cx="656047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Judith Basin</a:t>
            </a:r>
          </a:p>
        </p:txBody>
      </p:sp>
      <p:sp>
        <p:nvSpPr>
          <p:cNvPr id="2084" name="Text Box 205"/>
          <p:cNvSpPr txBox="1">
            <a:spLocks noChangeArrowheads="1"/>
          </p:cNvSpPr>
          <p:nvPr/>
        </p:nvSpPr>
        <p:spPr bwMode="auto">
          <a:xfrm>
            <a:off x="3180728" y="2607745"/>
            <a:ext cx="775687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Cascade</a:t>
            </a:r>
          </a:p>
        </p:txBody>
      </p:sp>
      <p:sp>
        <p:nvSpPr>
          <p:cNvPr id="2085" name="Text Box 206"/>
          <p:cNvSpPr txBox="1">
            <a:spLocks noChangeArrowheads="1"/>
          </p:cNvSpPr>
          <p:nvPr/>
        </p:nvSpPr>
        <p:spPr bwMode="auto">
          <a:xfrm>
            <a:off x="2614266" y="1319322"/>
            <a:ext cx="1003174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b="0" dirty="0">
                <a:latin typeface="Arial Black" panose="020B0A04020102020204" pitchFamily="34" charset="0"/>
              </a:rPr>
              <a:t> </a:t>
            </a:r>
            <a:r>
              <a:rPr lang="en-US" altLang="en-US" sz="1059" dirty="0">
                <a:latin typeface="Arial Black" panose="020B0A04020102020204" pitchFamily="34" charset="0"/>
              </a:rPr>
              <a:t>Pondera</a:t>
            </a:r>
          </a:p>
        </p:txBody>
      </p:sp>
      <p:sp>
        <p:nvSpPr>
          <p:cNvPr id="2086" name="Text Box 207"/>
          <p:cNvSpPr txBox="1">
            <a:spLocks noChangeArrowheads="1"/>
          </p:cNvSpPr>
          <p:nvPr/>
        </p:nvSpPr>
        <p:spPr bwMode="auto">
          <a:xfrm>
            <a:off x="2808228" y="1874480"/>
            <a:ext cx="73415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Teton</a:t>
            </a:r>
          </a:p>
        </p:txBody>
      </p:sp>
      <p:sp>
        <p:nvSpPr>
          <p:cNvPr id="2087" name="Text Box 208"/>
          <p:cNvSpPr txBox="1">
            <a:spLocks noChangeArrowheads="1"/>
          </p:cNvSpPr>
          <p:nvPr/>
        </p:nvSpPr>
        <p:spPr bwMode="auto">
          <a:xfrm>
            <a:off x="1636307" y="1786912"/>
            <a:ext cx="847444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Lake</a:t>
            </a:r>
          </a:p>
        </p:txBody>
      </p:sp>
      <p:sp>
        <p:nvSpPr>
          <p:cNvPr id="2088" name="Text Box 209"/>
          <p:cNvSpPr txBox="1">
            <a:spLocks noChangeArrowheads="1"/>
          </p:cNvSpPr>
          <p:nvPr/>
        </p:nvSpPr>
        <p:spPr bwMode="auto">
          <a:xfrm>
            <a:off x="1291795" y="3079905"/>
            <a:ext cx="78851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Missoula</a:t>
            </a:r>
          </a:p>
        </p:txBody>
      </p:sp>
      <p:sp>
        <p:nvSpPr>
          <p:cNvPr id="2089" name="Text Box 210"/>
          <p:cNvSpPr txBox="1">
            <a:spLocks noChangeArrowheads="1"/>
          </p:cNvSpPr>
          <p:nvPr/>
        </p:nvSpPr>
        <p:spPr bwMode="auto">
          <a:xfrm rot="3113361">
            <a:off x="2462727" y="2911884"/>
            <a:ext cx="823879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Lewis &amp; Clark</a:t>
            </a:r>
          </a:p>
        </p:txBody>
      </p:sp>
      <p:sp>
        <p:nvSpPr>
          <p:cNvPr id="2090" name="Text Box 211"/>
          <p:cNvSpPr txBox="1">
            <a:spLocks noChangeArrowheads="1"/>
          </p:cNvSpPr>
          <p:nvPr/>
        </p:nvSpPr>
        <p:spPr bwMode="auto">
          <a:xfrm>
            <a:off x="4920041" y="5609725"/>
            <a:ext cx="66187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Carbon</a:t>
            </a:r>
          </a:p>
        </p:txBody>
      </p:sp>
      <p:sp>
        <p:nvSpPr>
          <p:cNvPr id="2091" name="Text Box 212"/>
          <p:cNvSpPr txBox="1">
            <a:spLocks noChangeArrowheads="1"/>
          </p:cNvSpPr>
          <p:nvPr/>
        </p:nvSpPr>
        <p:spPr bwMode="auto">
          <a:xfrm>
            <a:off x="3328706" y="4815864"/>
            <a:ext cx="773538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Gallatin</a:t>
            </a:r>
          </a:p>
        </p:txBody>
      </p:sp>
      <p:sp>
        <p:nvSpPr>
          <p:cNvPr id="2092" name="Text Box 213"/>
          <p:cNvSpPr txBox="1">
            <a:spLocks noChangeArrowheads="1"/>
          </p:cNvSpPr>
          <p:nvPr/>
        </p:nvSpPr>
        <p:spPr bwMode="auto">
          <a:xfrm>
            <a:off x="3884565" y="5055680"/>
            <a:ext cx="89820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Park</a:t>
            </a:r>
          </a:p>
        </p:txBody>
      </p:sp>
      <p:sp>
        <p:nvSpPr>
          <p:cNvPr id="2093" name="Text Box 214"/>
          <p:cNvSpPr txBox="1">
            <a:spLocks noChangeArrowheads="1"/>
          </p:cNvSpPr>
          <p:nvPr/>
        </p:nvSpPr>
        <p:spPr bwMode="auto">
          <a:xfrm>
            <a:off x="4222166" y="4652924"/>
            <a:ext cx="759529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Sweet Grass</a:t>
            </a:r>
          </a:p>
        </p:txBody>
      </p:sp>
      <p:sp>
        <p:nvSpPr>
          <p:cNvPr id="2094" name="Text Box 216"/>
          <p:cNvSpPr txBox="1">
            <a:spLocks noChangeArrowheads="1"/>
          </p:cNvSpPr>
          <p:nvPr/>
        </p:nvSpPr>
        <p:spPr bwMode="auto">
          <a:xfrm>
            <a:off x="2747586" y="5326898"/>
            <a:ext cx="813411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Madison</a:t>
            </a:r>
          </a:p>
        </p:txBody>
      </p:sp>
      <p:sp>
        <p:nvSpPr>
          <p:cNvPr id="2095" name="Text Box 217"/>
          <p:cNvSpPr txBox="1">
            <a:spLocks noChangeArrowheads="1"/>
          </p:cNvSpPr>
          <p:nvPr/>
        </p:nvSpPr>
        <p:spPr bwMode="auto">
          <a:xfrm rot="3600061">
            <a:off x="1857981" y="5670596"/>
            <a:ext cx="101934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Beaverhead</a:t>
            </a:r>
          </a:p>
        </p:txBody>
      </p:sp>
      <p:sp>
        <p:nvSpPr>
          <p:cNvPr id="2096" name="Text Box 218"/>
          <p:cNvSpPr txBox="1">
            <a:spLocks noChangeArrowheads="1"/>
          </p:cNvSpPr>
          <p:nvPr/>
        </p:nvSpPr>
        <p:spPr bwMode="auto">
          <a:xfrm rot="2879828">
            <a:off x="4210768" y="3876721"/>
            <a:ext cx="944556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Wheatland</a:t>
            </a:r>
          </a:p>
        </p:txBody>
      </p:sp>
      <p:sp>
        <p:nvSpPr>
          <p:cNvPr id="2097" name="Text Box 219"/>
          <p:cNvSpPr txBox="1">
            <a:spLocks noChangeArrowheads="1"/>
          </p:cNvSpPr>
          <p:nvPr/>
        </p:nvSpPr>
        <p:spPr bwMode="auto">
          <a:xfrm>
            <a:off x="4875960" y="3702509"/>
            <a:ext cx="770651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Golden</a:t>
            </a:r>
            <a:r>
              <a:rPr lang="en-US" altLang="en-US" sz="1059" b="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059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Valley</a:t>
            </a:r>
          </a:p>
        </p:txBody>
      </p:sp>
      <p:sp>
        <p:nvSpPr>
          <p:cNvPr id="2098" name="Text Box 220"/>
          <p:cNvSpPr txBox="1">
            <a:spLocks noChangeArrowheads="1"/>
          </p:cNvSpPr>
          <p:nvPr/>
        </p:nvSpPr>
        <p:spPr bwMode="auto">
          <a:xfrm rot="2913756">
            <a:off x="3512110" y="3682025"/>
            <a:ext cx="85164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Meagher</a:t>
            </a:r>
          </a:p>
        </p:txBody>
      </p:sp>
      <p:sp>
        <p:nvSpPr>
          <p:cNvPr id="2099" name="Text Box 221"/>
          <p:cNvSpPr txBox="1">
            <a:spLocks noChangeArrowheads="1"/>
          </p:cNvSpPr>
          <p:nvPr/>
        </p:nvSpPr>
        <p:spPr bwMode="auto">
          <a:xfrm rot="3370090">
            <a:off x="2006376" y="3362823"/>
            <a:ext cx="91270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Powell</a:t>
            </a:r>
          </a:p>
        </p:txBody>
      </p:sp>
      <p:sp>
        <p:nvSpPr>
          <p:cNvPr id="2100" name="Text Box 222"/>
          <p:cNvSpPr txBox="1">
            <a:spLocks noChangeArrowheads="1"/>
          </p:cNvSpPr>
          <p:nvPr/>
        </p:nvSpPr>
        <p:spPr bwMode="auto">
          <a:xfrm rot="3798785">
            <a:off x="1054543" y="4032107"/>
            <a:ext cx="739588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59" b="0" dirty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059" dirty="0">
                <a:latin typeface="Arial Black" panose="020B0A04020102020204" pitchFamily="34" charset="0"/>
              </a:rPr>
              <a:t>Ravalli</a:t>
            </a:r>
          </a:p>
        </p:txBody>
      </p:sp>
      <p:sp>
        <p:nvSpPr>
          <p:cNvPr id="2101" name="Text Box 223"/>
          <p:cNvSpPr txBox="1">
            <a:spLocks noChangeArrowheads="1"/>
          </p:cNvSpPr>
          <p:nvPr/>
        </p:nvSpPr>
        <p:spPr bwMode="auto">
          <a:xfrm>
            <a:off x="1686586" y="3846366"/>
            <a:ext cx="862174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Granite</a:t>
            </a:r>
          </a:p>
        </p:txBody>
      </p:sp>
      <p:sp>
        <p:nvSpPr>
          <p:cNvPr id="2102" name="Text Box 224"/>
          <p:cNvSpPr txBox="1">
            <a:spLocks noChangeArrowheads="1"/>
          </p:cNvSpPr>
          <p:nvPr/>
        </p:nvSpPr>
        <p:spPr bwMode="auto">
          <a:xfrm rot="5400000">
            <a:off x="2876152" y="4032108"/>
            <a:ext cx="999533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Broadwater</a:t>
            </a:r>
          </a:p>
        </p:txBody>
      </p:sp>
      <p:sp>
        <p:nvSpPr>
          <p:cNvPr id="2103" name="Text Box 225"/>
          <p:cNvSpPr txBox="1">
            <a:spLocks noChangeArrowheads="1"/>
          </p:cNvSpPr>
          <p:nvPr/>
        </p:nvSpPr>
        <p:spPr bwMode="auto">
          <a:xfrm rot="5400000">
            <a:off x="2607009" y="4185382"/>
            <a:ext cx="894576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Jefferson</a:t>
            </a:r>
          </a:p>
        </p:txBody>
      </p:sp>
      <p:sp>
        <p:nvSpPr>
          <p:cNvPr id="2104" name="Text Box 226"/>
          <p:cNvSpPr txBox="1">
            <a:spLocks noChangeArrowheads="1"/>
          </p:cNvSpPr>
          <p:nvPr/>
        </p:nvSpPr>
        <p:spPr bwMode="auto">
          <a:xfrm>
            <a:off x="337818" y="1838867"/>
            <a:ext cx="739588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Sanders</a:t>
            </a:r>
          </a:p>
        </p:txBody>
      </p:sp>
      <p:sp>
        <p:nvSpPr>
          <p:cNvPr id="2105" name="Text Box 227"/>
          <p:cNvSpPr txBox="1">
            <a:spLocks noChangeArrowheads="1"/>
          </p:cNvSpPr>
          <p:nvPr/>
        </p:nvSpPr>
        <p:spPr bwMode="auto">
          <a:xfrm rot="2762773">
            <a:off x="317213" y="2548356"/>
            <a:ext cx="88551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Mineral</a:t>
            </a:r>
          </a:p>
        </p:txBody>
      </p:sp>
      <p:sp>
        <p:nvSpPr>
          <p:cNvPr id="2106" name="Text Box 228"/>
          <p:cNvSpPr txBox="1">
            <a:spLocks noChangeArrowheads="1"/>
          </p:cNvSpPr>
          <p:nvPr/>
        </p:nvSpPr>
        <p:spPr bwMode="auto">
          <a:xfrm>
            <a:off x="2154652" y="4529752"/>
            <a:ext cx="798955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Silver  Bow</a:t>
            </a:r>
          </a:p>
        </p:txBody>
      </p:sp>
      <p:sp>
        <p:nvSpPr>
          <p:cNvPr id="2107" name="Text Box 229"/>
          <p:cNvSpPr txBox="1">
            <a:spLocks noChangeArrowheads="1"/>
          </p:cNvSpPr>
          <p:nvPr/>
        </p:nvSpPr>
        <p:spPr bwMode="auto">
          <a:xfrm rot="19293813">
            <a:off x="1663228" y="4305798"/>
            <a:ext cx="1103814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Deer Lodge</a:t>
            </a:r>
          </a:p>
        </p:txBody>
      </p:sp>
      <p:sp>
        <p:nvSpPr>
          <p:cNvPr id="2108" name="Text Box 237"/>
          <p:cNvSpPr txBox="1">
            <a:spLocks noChangeArrowheads="1"/>
          </p:cNvSpPr>
          <p:nvPr/>
        </p:nvSpPr>
        <p:spPr bwMode="auto">
          <a:xfrm>
            <a:off x="4293374" y="1298864"/>
            <a:ext cx="104018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Rocky Boy’s</a:t>
            </a:r>
          </a:p>
        </p:txBody>
      </p:sp>
      <p:sp>
        <p:nvSpPr>
          <p:cNvPr id="2110" name="Text Box 239"/>
          <p:cNvSpPr txBox="1">
            <a:spLocks noChangeArrowheads="1"/>
          </p:cNvSpPr>
          <p:nvPr/>
        </p:nvSpPr>
        <p:spPr bwMode="auto">
          <a:xfrm rot="1907058">
            <a:off x="2055105" y="496088"/>
            <a:ext cx="976148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Blackfeet</a:t>
            </a:r>
          </a:p>
        </p:txBody>
      </p:sp>
      <p:sp>
        <p:nvSpPr>
          <p:cNvPr id="2111" name="Text Box 240"/>
          <p:cNvSpPr txBox="1">
            <a:spLocks noChangeArrowheads="1"/>
          </p:cNvSpPr>
          <p:nvPr/>
        </p:nvSpPr>
        <p:spPr bwMode="auto">
          <a:xfrm rot="5400000">
            <a:off x="5249404" y="1311166"/>
            <a:ext cx="741401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Fort Belknap</a:t>
            </a:r>
          </a:p>
        </p:txBody>
      </p:sp>
      <p:sp>
        <p:nvSpPr>
          <p:cNvPr id="2112" name="Text Box 241"/>
          <p:cNvSpPr txBox="1">
            <a:spLocks noChangeArrowheads="1"/>
          </p:cNvSpPr>
          <p:nvPr/>
        </p:nvSpPr>
        <p:spPr bwMode="auto">
          <a:xfrm>
            <a:off x="6790765" y="5163958"/>
            <a:ext cx="970572" cy="3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N. Cheyenne</a:t>
            </a:r>
          </a:p>
        </p:txBody>
      </p:sp>
      <p:sp>
        <p:nvSpPr>
          <p:cNvPr id="2113" name="Text Box 242"/>
          <p:cNvSpPr txBox="1">
            <a:spLocks noChangeArrowheads="1"/>
          </p:cNvSpPr>
          <p:nvPr/>
        </p:nvSpPr>
        <p:spPr bwMode="auto">
          <a:xfrm>
            <a:off x="5750996" y="5276525"/>
            <a:ext cx="516000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Crow</a:t>
            </a:r>
          </a:p>
        </p:txBody>
      </p:sp>
      <p:sp>
        <p:nvSpPr>
          <p:cNvPr id="2114" name="Text Box 243"/>
          <p:cNvSpPr txBox="1">
            <a:spLocks noChangeArrowheads="1"/>
          </p:cNvSpPr>
          <p:nvPr/>
        </p:nvSpPr>
        <p:spPr bwMode="auto">
          <a:xfrm>
            <a:off x="1111524" y="2150594"/>
            <a:ext cx="805752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CSKT</a:t>
            </a:r>
          </a:p>
        </p:txBody>
      </p:sp>
      <p:sp>
        <p:nvSpPr>
          <p:cNvPr id="2115" name="Text Box 250"/>
          <p:cNvSpPr txBox="1">
            <a:spLocks noChangeArrowheads="1"/>
          </p:cNvSpPr>
          <p:nvPr/>
        </p:nvSpPr>
        <p:spPr bwMode="auto">
          <a:xfrm>
            <a:off x="7433373" y="1093212"/>
            <a:ext cx="924485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59" dirty="0">
                <a:latin typeface="Arial Black" panose="020B0A04020102020204" pitchFamily="34" charset="0"/>
              </a:rPr>
              <a:t>Fort Peck</a:t>
            </a:r>
          </a:p>
        </p:txBody>
      </p:sp>
      <p:sp>
        <p:nvSpPr>
          <p:cNvPr id="2121" name="Text Box 255"/>
          <p:cNvSpPr txBox="1">
            <a:spLocks noChangeArrowheads="1"/>
          </p:cNvSpPr>
          <p:nvPr/>
        </p:nvSpPr>
        <p:spPr bwMode="auto">
          <a:xfrm>
            <a:off x="4844900" y="3284532"/>
            <a:ext cx="657065" cy="25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35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CMHD</a:t>
            </a:r>
          </a:p>
        </p:txBody>
      </p:sp>
      <p:sp>
        <p:nvSpPr>
          <p:cNvPr id="2117" name="Text Box 215"/>
          <p:cNvSpPr txBox="1">
            <a:spLocks noChangeArrowheads="1"/>
          </p:cNvSpPr>
          <p:nvPr/>
        </p:nvSpPr>
        <p:spPr bwMode="auto">
          <a:xfrm rot="19357996">
            <a:off x="4505721" y="5087118"/>
            <a:ext cx="918405" cy="2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11" tIns="32105" rIns="64211" bIns="32105">
            <a:spAutoFit/>
          </a:bodyPr>
          <a:lstStyle>
            <a:lvl1pPr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706" b="0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altLang="en-US" sz="1059" dirty="0">
                <a:latin typeface="Arial Black" panose="020B0A04020102020204" pitchFamily="34" charset="0"/>
              </a:rPr>
              <a:t>Stillwater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505" y="987634"/>
            <a:ext cx="739588" cy="287567"/>
          </a:xfrm>
          <a:prstGeom prst="rect">
            <a:avLst/>
          </a:prstGeom>
          <a:noFill/>
        </p:spPr>
        <p:txBody>
          <a:bodyPr lIns="56187" tIns="28093" rIns="56187" bIns="28093">
            <a:spAutoFit/>
          </a:bodyPr>
          <a:lstStyle/>
          <a:p>
            <a:pPr>
              <a:defRPr/>
            </a:pPr>
            <a:endParaRPr lang="en-US" sz="1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62E8C-7FFF-45A0-A781-7626DB04D6FF}"/>
              </a:ext>
            </a:extLst>
          </p:cNvPr>
          <p:cNvSpPr/>
          <p:nvPr/>
        </p:nvSpPr>
        <p:spPr>
          <a:xfrm>
            <a:off x="703894" y="1078915"/>
            <a:ext cx="83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Ian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3E7A0C-90C1-4258-BE7C-24D7151B17F7}"/>
              </a:ext>
            </a:extLst>
          </p:cNvPr>
          <p:cNvSpPr/>
          <p:nvPr/>
        </p:nvSpPr>
        <p:spPr>
          <a:xfrm>
            <a:off x="2487834" y="4798873"/>
            <a:ext cx="983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Luke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C39EB5-A5A4-482B-8F24-4226E962F651}"/>
              </a:ext>
            </a:extLst>
          </p:cNvPr>
          <p:cNvSpPr/>
          <p:nvPr/>
        </p:nvSpPr>
        <p:spPr>
          <a:xfrm>
            <a:off x="3083012" y="1465262"/>
            <a:ext cx="121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Dana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27BAF9-1447-4FB0-8F47-37863FD842AD}"/>
              </a:ext>
            </a:extLst>
          </p:cNvPr>
          <p:cNvSpPr/>
          <p:nvPr/>
        </p:nvSpPr>
        <p:spPr>
          <a:xfrm>
            <a:off x="5134208" y="1957479"/>
            <a:ext cx="1905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Margaret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8093C6B-9333-4DAD-A5D9-548EA3677E4A}"/>
              </a:ext>
            </a:extLst>
          </p:cNvPr>
          <p:cNvSpPr/>
          <p:nvPr/>
        </p:nvSpPr>
        <p:spPr>
          <a:xfrm>
            <a:off x="3894437" y="5425407"/>
            <a:ext cx="1135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Matt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CADAF6-02BD-4A45-8940-D43DEE4D98A8}"/>
              </a:ext>
            </a:extLst>
          </p:cNvPr>
          <p:cNvSpPr/>
          <p:nvPr/>
        </p:nvSpPr>
        <p:spPr>
          <a:xfrm>
            <a:off x="7597133" y="3614558"/>
            <a:ext cx="1231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Gerry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B483C-5DCC-4A7D-9797-1A222E361D03}"/>
              </a:ext>
            </a:extLst>
          </p:cNvPr>
          <p:cNvSpPr/>
          <p:nvPr/>
        </p:nvSpPr>
        <p:spPr>
          <a:xfrm>
            <a:off x="4753479" y="6067634"/>
            <a:ext cx="138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E40"/>
                </a:solidFill>
              </a:rPr>
              <a:t>Tribes: Gary</a:t>
            </a:r>
          </a:p>
        </p:txBody>
      </p:sp>
    </p:spTree>
    <p:extLst>
      <p:ext uri="{BB962C8B-B14F-4D97-AF65-F5344CB8AC3E}">
        <p14:creationId xmlns:p14="http://schemas.microsoft.com/office/powerpoint/2010/main" val="3987613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9769" y="838200"/>
            <a:ext cx="6629400" cy="98107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Preparedness Summit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3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7087479" cy="18288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Health Care Coalitions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617EE-F7C6-4842-BFE3-DB851CC7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8D5E6-9C15-4CF8-A93F-B50387DD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r>
              <a:rPr lang="en-US" dirty="0"/>
              <a:t>Membership.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F66E3-C784-4690-8194-BDCA483A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49C-6305-4280-8CDA-B7B652FAEA1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CE080F-F1FC-4FFA-8B05-00EDBAB4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962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6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5169E3-D1B1-4BA4-BEEA-6DF51E45B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Regions, July 1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0AD06-54BE-41DA-B8CB-5176C0C1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95400"/>
            <a:ext cx="80581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3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03052" y="1737817"/>
            <a:ext cx="7406640" cy="4110653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20CC-96BC-42F8-B6FD-6C649F06D173}" type="slidenum">
              <a:rPr lang="en-US" smtClean="0"/>
              <a:t>48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04800"/>
            <a:ext cx="805815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East RHCC Executive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307396"/>
            <a:ext cx="8229600" cy="50167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Robbie Kavon, Sheridan Memorial Hospital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Todd Opp, Glendive Medical Center and EMS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Casperson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Sidney Health Center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Lois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Leibrand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Daniels County Public Health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Marilyn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Usselman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Nursing Home (Sidney)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Dennis Four Bear, Fort Peck Tribes (newly added)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Jeff Gates, State Disaster and Emergency Services (DES)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No Vote Vacant, Dana Barnicoat, DPHHS PHEP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Gary Zimmerman, DPHHS PHEP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Cindee McKee, MT Hospital Association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Don McGiboney, DPHHS HPP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Bryan Tavary, DPHHS HPP</a:t>
            </a:r>
          </a:p>
        </p:txBody>
      </p:sp>
    </p:spTree>
    <p:extLst>
      <p:ext uri="{BB962C8B-B14F-4D97-AF65-F5344CB8AC3E}">
        <p14:creationId xmlns:p14="http://schemas.microsoft.com/office/powerpoint/2010/main" val="345220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8675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Health Preparedness Capabilities</a:t>
            </a:r>
            <a:endParaRPr lang="en-US" sz="3200" dirty="0">
              <a:ln w="12700"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47800"/>
            <a:ext cx="4476750" cy="47291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200" dirty="0">
              <a:solidFill>
                <a:srgbClr val="006600"/>
              </a:solidFill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Enhance local public health capacity to respond to events impacting the public health, through planning, assessment and development of critical capacities as defined by the CDC’s public health preparedness capabilities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 must be within   the CDCs 15 Preparedness Capabilities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05400" y="1690688"/>
            <a:ext cx="4038600" cy="4862512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Community Preparedness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Community Recovery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Emergency Operation Coordination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Emergency Public Information and Warning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Fatality Management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Information Sharing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Mass Care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Medical Countermeasure Dispensing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Medical Materiel Management and Distribution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Medical Surge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Non-Pharmaceutical Interventions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Public Health Lab Testing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Public Health Surveillance and Epidemiological Investigation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Responder Safety and Health</a:t>
            </a:r>
          </a:p>
          <a:p>
            <a:pPr lvl="1">
              <a:spcAft>
                <a:spcPts val="148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Volunteer Management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9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PHEP Domains &amp;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295400"/>
            <a:ext cx="7924800" cy="495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600"/>
              </a:spcBef>
              <a:buFont typeface="Wingdings 3"/>
              <a:buNone/>
            </a:pPr>
            <a:r>
              <a:rPr lang="en-US" sz="2000" dirty="0"/>
              <a:t>		</a:t>
            </a:r>
          </a:p>
          <a:p>
            <a:pPr marL="0" indent="0">
              <a:buFont typeface="Wingdings 3"/>
              <a:buNone/>
            </a:pPr>
            <a:endParaRPr lang="en-US" sz="2000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" y="838200"/>
            <a:ext cx="908710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8867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Next Years Grant 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07/01/2018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BP1701-01Supp</a:t>
            </a:r>
          </a:p>
        </p:txBody>
      </p:sp>
    </p:spTree>
    <p:extLst>
      <p:ext uri="{BB962C8B-B14F-4D97-AF65-F5344CB8AC3E}">
        <p14:creationId xmlns:p14="http://schemas.microsoft.com/office/powerpoint/2010/main" val="311988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004888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n w="12700">
                  <a:solidFill>
                    <a:schemeClr val="tx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85888"/>
            <a:ext cx="7886700" cy="47910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BP1701-01Supp funding to the local health jurisdictions (LHJs) will remain unchanged?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PHEP funding for BP1701-01Supp was reduced?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Payments:</a:t>
            </a:r>
          </a:p>
          <a:p>
            <a:pPr marL="739775" indent="-392113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 will be posted to the PHEP Deliverable  resource (PDR) web page every Friday after the due date.</a:t>
            </a:r>
          </a:p>
          <a:p>
            <a:pPr marL="739775" indent="-392113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Notification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783" y="457200"/>
            <a:ext cx="7886700" cy="776288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Concurrence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we have the concurrence process?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the time frame for review of deliverables so short?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line: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received from CDC: 01/09/18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Review Process:  1 - 2 weeks  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Work Plan Development &amp; LHJ Deliverable Development:  6 - 8 weeks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Concurrence letters out:  3/12/18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Back:  3/30/18</a:t>
            </a:r>
          </a:p>
          <a:p>
            <a:pPr marL="515938" indent="-280988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Date: 4/9/18 - Submission Date 4/5/18</a:t>
            </a:r>
          </a:p>
        </p:txBody>
      </p:sp>
    </p:spTree>
    <p:extLst>
      <p:ext uri="{BB962C8B-B14F-4D97-AF65-F5344CB8AC3E}">
        <p14:creationId xmlns:p14="http://schemas.microsoft.com/office/powerpoint/2010/main" val="28408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4"/>
  <p:tag name="TPOS" val="2"/>
</p:tagLst>
</file>

<file path=ppt/theme/theme1.xml><?xml version="1.0" encoding="utf-8"?>
<a:theme xmlns:a="http://schemas.openxmlformats.org/drawingml/2006/main" name="PHSD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D11096724A0409EAA6B666A8E08AB" ma:contentTypeVersion="32" ma:contentTypeDescription="Create a new document." ma:contentTypeScope="" ma:versionID="c17923fb59ee0648200d2d4f8a28ad3c">
  <xsd:schema xmlns:xsd="http://www.w3.org/2001/XMLSchema" xmlns:xs="http://www.w3.org/2001/XMLSchema" xmlns:p="http://schemas.microsoft.com/office/2006/metadata/properties" xmlns:ns2="3bec6cf9-af42-4995-9b60-1bda3784f3fd" targetNamespace="http://schemas.microsoft.com/office/2006/metadata/properties" ma:root="true" ma:fieldsID="6ec238d3d6600eb7e8d8d7f32023388a" ns2:_="">
    <xsd:import namespace="3bec6cf9-af42-4995-9b60-1bda3784f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c6cf9-af42-4995-9b60-1bda3784f3f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bec6cf9-af42-4995-9b60-1bda3784f3fd">KPJTYFNYV5XU-653206188-1844</_dlc_DocId>
    <_dlc_DocIdUrl xmlns="3bec6cf9-af42-4995-9b60-1bda3784f3fd">
      <Url>https://contractor.hhs.mt.gov/PHEP/_layouts/15/DocIdRedir.aspx?ID=KPJTYFNYV5XU-653206188-1844</Url>
      <Description>KPJTYFNYV5XU-653206188-1844</Description>
    </_dlc_DocIdUrl>
    <_dlc_DocIdPersistId xmlns="3bec6cf9-af42-4995-9b60-1bda3784f3fd" xsi:nil="true"/>
  </documentManagement>
</p:properties>
</file>

<file path=customXml/itemProps1.xml><?xml version="1.0" encoding="utf-8"?>
<ds:datastoreItem xmlns:ds="http://schemas.openxmlformats.org/officeDocument/2006/customXml" ds:itemID="{AC5B56A8-6522-4C4A-AB53-606600C94C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9A206-C630-4C9E-9A18-3561FF427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c6cf9-af42-4995-9b60-1bda3784f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AFE66-94F9-4F0C-9F88-6A9F7EE9215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4F06AE-BAAB-481A-B785-DA6876E42FC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3bec6cf9-af42-4995-9b60-1bda3784f3f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PHSD Logo</Template>
  <TotalTime>4895</TotalTime>
  <Words>1426</Words>
  <Application>Microsoft Office PowerPoint</Application>
  <PresentationFormat>On-screen Show (4:3)</PresentationFormat>
  <Paragraphs>348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Arial Black</vt:lpstr>
      <vt:lpstr>Arial Narrow</vt:lpstr>
      <vt:lpstr>Broadway</vt:lpstr>
      <vt:lpstr>Calibri</vt:lpstr>
      <vt:lpstr>Calibri Light</vt:lpstr>
      <vt:lpstr>Verdana</vt:lpstr>
      <vt:lpstr>Wingdings</vt:lpstr>
      <vt:lpstr>Wingdings 2</vt:lpstr>
      <vt:lpstr>Wingdings 3</vt:lpstr>
      <vt:lpstr>PHSD Logo</vt:lpstr>
      <vt:lpstr>Custom Design</vt:lpstr>
      <vt:lpstr>Bitmap Image</vt:lpstr>
      <vt:lpstr>2018 PHEP  Grant Workshops </vt:lpstr>
      <vt:lpstr>Binder &amp; Handouts</vt:lpstr>
      <vt:lpstr>PowerPoint Presentation</vt:lpstr>
      <vt:lpstr>Grant, Contract Overview Budget, COOP, and Admin Deliverables </vt:lpstr>
      <vt:lpstr>Public Health Preparedness Capabilities</vt:lpstr>
      <vt:lpstr>PHEP Domains &amp; Capabilities</vt:lpstr>
      <vt:lpstr>Next Years Grant   07/01/2018  BP1701-01Supp</vt:lpstr>
      <vt:lpstr>Funding</vt:lpstr>
      <vt:lpstr>Concurrence Process</vt:lpstr>
      <vt:lpstr>PowerPoint Presentation</vt:lpstr>
      <vt:lpstr>PowerPoint Presentation</vt:lpstr>
      <vt:lpstr>Services to be Provided - LHJs</vt:lpstr>
      <vt:lpstr>Services to be Provided - State PHEP</vt:lpstr>
      <vt:lpstr>Contract Period &amp; Payments</vt:lpstr>
      <vt:lpstr>Funding Conditions</vt:lpstr>
      <vt:lpstr>Extensions</vt:lpstr>
      <vt:lpstr>PowerPoint Presentation</vt:lpstr>
      <vt:lpstr>Extensions Requests by Quarter</vt:lpstr>
      <vt:lpstr>Incomplete or Missing Deliverables</vt:lpstr>
      <vt:lpstr>Expenditures Not Allowed</vt:lpstr>
      <vt:lpstr>Funding Notes</vt:lpstr>
      <vt:lpstr>Contract Liaison</vt:lpstr>
      <vt:lpstr>Deliverables</vt:lpstr>
      <vt:lpstr>Admin Deliverable A1</vt:lpstr>
      <vt:lpstr>PowerPoint Presentation</vt:lpstr>
      <vt:lpstr>One click: edits, details &amp; reviewed</vt:lpstr>
      <vt:lpstr>PowerPoint Presentation</vt:lpstr>
      <vt:lpstr>Admin Deliverable A2</vt:lpstr>
      <vt:lpstr>A2 - End of Year Report - Due 4th Qtr.</vt:lpstr>
      <vt:lpstr>Budget Deliverables</vt:lpstr>
      <vt:lpstr>Budget Deliverables</vt:lpstr>
      <vt:lpstr>Continuity of Operations (COOP)</vt:lpstr>
      <vt:lpstr>Continuity of Operations (COOP)</vt:lpstr>
      <vt:lpstr> Odds and Ends</vt:lpstr>
      <vt:lpstr>PowerPoint Presentation</vt:lpstr>
      <vt:lpstr>Carryover</vt:lpstr>
      <vt:lpstr>LHJ Training/Exercises</vt:lpstr>
      <vt:lpstr>Resources</vt:lpstr>
      <vt:lpstr>PowerPoint Presentation</vt:lpstr>
      <vt:lpstr>LHJ Submission -  On Time Goal is 90%</vt:lpstr>
      <vt:lpstr>PHEP Deliverables Resource (PDR)</vt:lpstr>
      <vt:lpstr>Webinars</vt:lpstr>
      <vt:lpstr>PowerPoint Presentation</vt:lpstr>
      <vt:lpstr>Preparedness Summit </vt:lpstr>
      <vt:lpstr>Health Care Coalitions</vt:lpstr>
      <vt:lpstr>PowerPoint Presentation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dphhs</dc:creator>
  <cp:lastModifiedBy>O'Loughlin, Kevin</cp:lastModifiedBy>
  <cp:revision>169</cp:revision>
  <cp:lastPrinted>2017-05-11T23:38:18Z</cp:lastPrinted>
  <dcterms:created xsi:type="dcterms:W3CDTF">2016-03-02T17:07:15Z</dcterms:created>
  <dcterms:modified xsi:type="dcterms:W3CDTF">2018-05-25T21:32:27Z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0x010100D7FD11096724A0409EAA6B666A8E08AB</vt:lpwstr>
  </property>
  <property fmtid="{D5CDD505-2E9C-101B-9397-08002B2CF9AE}" pid="3" name="_dlc_DocIdItemGuid">
    <vt:lpwstr>f899a878-0313-4ccf-9629-54ed83c604ed</vt:lpwstr>
  </property>
  <property fmtid="{D5CDD505-2E9C-101B-9397-08002B2CF9AE}" pid="4" name="URL">
    <vt:lpwstr/>
  </property>
</Properties>
</file>